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73" r:id="rId7"/>
    <p:sldId id="278" r:id="rId8"/>
    <p:sldId id="261" r:id="rId9"/>
    <p:sldId id="262" r:id="rId10"/>
    <p:sldId id="263" r:id="rId11"/>
    <p:sldId id="264" r:id="rId12"/>
    <p:sldId id="265" r:id="rId13"/>
    <p:sldId id="266" r:id="rId14"/>
    <p:sldId id="267" r:id="rId15"/>
    <p:sldId id="269" r:id="rId16"/>
    <p:sldId id="270" r:id="rId17"/>
    <p:sldId id="272" r:id="rId18"/>
    <p:sldId id="281" r:id="rId19"/>
    <p:sldId id="279" r:id="rId20"/>
    <p:sldId id="285" r:id="rId21"/>
    <p:sldId id="373" r:id="rId22"/>
    <p:sldId id="303" r:id="rId23"/>
    <p:sldId id="374" r:id="rId24"/>
    <p:sldId id="310" r:id="rId25"/>
    <p:sldId id="314" r:id="rId26"/>
    <p:sldId id="315" r:id="rId27"/>
    <p:sldId id="375" r:id="rId28"/>
    <p:sldId id="318" r:id="rId29"/>
    <p:sldId id="319" r:id="rId30"/>
    <p:sldId id="320" r:id="rId31"/>
    <p:sldId id="325" r:id="rId32"/>
    <p:sldId id="326" r:id="rId33"/>
    <p:sldId id="331" r:id="rId34"/>
    <p:sldId id="376" r:id="rId35"/>
    <p:sldId id="329" r:id="rId36"/>
    <p:sldId id="330" r:id="rId37"/>
    <p:sldId id="333" r:id="rId38"/>
    <p:sldId id="334" r:id="rId39"/>
    <p:sldId id="377" r:id="rId40"/>
    <p:sldId id="339" r:id="rId41"/>
    <p:sldId id="342" r:id="rId42"/>
    <p:sldId id="344" r:id="rId43"/>
    <p:sldId id="346" r:id="rId44"/>
    <p:sldId id="347" r:id="rId45"/>
    <p:sldId id="348" r:id="rId46"/>
    <p:sldId id="350" r:id="rId47"/>
    <p:sldId id="368"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420" y="-13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47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25DD26D7-5028-BD41-A18A-5BF3A5AF9569}" type="datetimeFigureOut">
              <a:rPr lang="en-US" smtClean="0"/>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01FD27-3EB7-9D41-89BA-24564DC9E2B5}" type="slidenum">
              <a:rPr lang="en-US" smtClean="0"/>
              <a:t>‹#›</a:t>
            </a:fld>
            <a:endParaRPr lang="en-US" dirty="0"/>
          </a:p>
        </p:txBody>
      </p:sp>
    </p:spTree>
    <p:extLst>
      <p:ext uri="{BB962C8B-B14F-4D97-AF65-F5344CB8AC3E}">
        <p14:creationId xmlns:p14="http://schemas.microsoft.com/office/powerpoint/2010/main" val="191368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25DD26D7-5028-BD41-A18A-5BF3A5AF9569}" type="datetimeFigureOut">
              <a:rPr lang="en-US" smtClean="0"/>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01FD27-3EB7-9D41-89BA-24564DC9E2B5}" type="slidenum">
              <a:rPr lang="en-US" smtClean="0"/>
              <a:t>‹#›</a:t>
            </a:fld>
            <a:endParaRPr lang="en-US" dirty="0"/>
          </a:p>
        </p:txBody>
      </p:sp>
    </p:spTree>
    <p:extLst>
      <p:ext uri="{BB962C8B-B14F-4D97-AF65-F5344CB8AC3E}">
        <p14:creationId xmlns:p14="http://schemas.microsoft.com/office/powerpoint/2010/main" val="2220955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25DD26D7-5028-BD41-A18A-5BF3A5AF9569}" type="datetimeFigureOut">
              <a:rPr lang="en-US" smtClean="0"/>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01FD27-3EB7-9D41-89BA-24564DC9E2B5}" type="slidenum">
              <a:rPr lang="en-US" smtClean="0"/>
              <a:t>‹#›</a:t>
            </a:fld>
            <a:endParaRPr lang="en-US" dirty="0"/>
          </a:p>
        </p:txBody>
      </p:sp>
    </p:spTree>
    <p:extLst>
      <p:ext uri="{BB962C8B-B14F-4D97-AF65-F5344CB8AC3E}">
        <p14:creationId xmlns:p14="http://schemas.microsoft.com/office/powerpoint/2010/main" val="909860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25DD26D7-5028-BD41-A18A-5BF3A5AF9569}" type="datetimeFigureOut">
              <a:rPr lang="en-US" smtClean="0"/>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01FD27-3EB7-9D41-89BA-24564DC9E2B5}" type="slidenum">
              <a:rPr lang="en-US" smtClean="0"/>
              <a:t>‹#›</a:t>
            </a:fld>
            <a:endParaRPr lang="en-US" dirty="0"/>
          </a:p>
        </p:txBody>
      </p:sp>
    </p:spTree>
    <p:extLst>
      <p:ext uri="{BB962C8B-B14F-4D97-AF65-F5344CB8AC3E}">
        <p14:creationId xmlns:p14="http://schemas.microsoft.com/office/powerpoint/2010/main" val="1127657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25DD26D7-5028-BD41-A18A-5BF3A5AF9569}" type="datetimeFigureOut">
              <a:rPr lang="en-US" smtClean="0"/>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01FD27-3EB7-9D41-89BA-24564DC9E2B5}" type="slidenum">
              <a:rPr lang="en-US" smtClean="0"/>
              <a:t>‹#›</a:t>
            </a:fld>
            <a:endParaRPr lang="en-US" dirty="0"/>
          </a:p>
        </p:txBody>
      </p:sp>
    </p:spTree>
    <p:extLst>
      <p:ext uri="{BB962C8B-B14F-4D97-AF65-F5344CB8AC3E}">
        <p14:creationId xmlns:p14="http://schemas.microsoft.com/office/powerpoint/2010/main" val="2550124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25DD26D7-5028-BD41-A18A-5BF3A5AF9569}" type="datetimeFigureOut">
              <a:rPr lang="en-US" smtClean="0"/>
              <a:t>8/9/2018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01FD27-3EB7-9D41-89BA-24564DC9E2B5}" type="slidenum">
              <a:rPr lang="en-US" smtClean="0"/>
              <a:t>‹#›</a:t>
            </a:fld>
            <a:endParaRPr lang="en-US" dirty="0"/>
          </a:p>
        </p:txBody>
      </p:sp>
    </p:spTree>
    <p:extLst>
      <p:ext uri="{BB962C8B-B14F-4D97-AF65-F5344CB8AC3E}">
        <p14:creationId xmlns:p14="http://schemas.microsoft.com/office/powerpoint/2010/main" val="3836088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25DD26D7-5028-BD41-A18A-5BF3A5AF9569}" type="datetimeFigureOut">
              <a:rPr lang="en-US" smtClean="0"/>
              <a:t>8/9/2018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501FD27-3EB7-9D41-89BA-24564DC9E2B5}" type="slidenum">
              <a:rPr lang="en-US" smtClean="0"/>
              <a:t>‹#›</a:t>
            </a:fld>
            <a:endParaRPr lang="en-US" dirty="0"/>
          </a:p>
        </p:txBody>
      </p:sp>
    </p:spTree>
    <p:extLst>
      <p:ext uri="{BB962C8B-B14F-4D97-AF65-F5344CB8AC3E}">
        <p14:creationId xmlns:p14="http://schemas.microsoft.com/office/powerpoint/2010/main" val="106316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25DD26D7-5028-BD41-A18A-5BF3A5AF9569}" type="datetimeFigureOut">
              <a:rPr lang="en-US" smtClean="0"/>
              <a:t>8/9/2018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501FD27-3EB7-9D41-89BA-24564DC9E2B5}" type="slidenum">
              <a:rPr lang="en-US" smtClean="0"/>
              <a:t>‹#›</a:t>
            </a:fld>
            <a:endParaRPr lang="en-US" dirty="0"/>
          </a:p>
        </p:txBody>
      </p:sp>
    </p:spTree>
    <p:extLst>
      <p:ext uri="{BB962C8B-B14F-4D97-AF65-F5344CB8AC3E}">
        <p14:creationId xmlns:p14="http://schemas.microsoft.com/office/powerpoint/2010/main" val="3331496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DD26D7-5028-BD41-A18A-5BF3A5AF9569}" type="datetimeFigureOut">
              <a:rPr lang="en-US" smtClean="0"/>
              <a:t>8/9/2018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501FD27-3EB7-9D41-89BA-24564DC9E2B5}" type="slidenum">
              <a:rPr lang="en-US" smtClean="0"/>
              <a:t>‹#›</a:t>
            </a:fld>
            <a:endParaRPr lang="en-US" dirty="0"/>
          </a:p>
        </p:txBody>
      </p:sp>
    </p:spTree>
    <p:extLst>
      <p:ext uri="{BB962C8B-B14F-4D97-AF65-F5344CB8AC3E}">
        <p14:creationId xmlns:p14="http://schemas.microsoft.com/office/powerpoint/2010/main" val="3133985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25DD26D7-5028-BD41-A18A-5BF3A5AF9569}" type="datetimeFigureOut">
              <a:rPr lang="en-US" smtClean="0"/>
              <a:t>8/9/2018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01FD27-3EB7-9D41-89BA-24564DC9E2B5}" type="slidenum">
              <a:rPr lang="en-US" smtClean="0"/>
              <a:t>‹#›</a:t>
            </a:fld>
            <a:endParaRPr lang="en-US" dirty="0"/>
          </a:p>
        </p:txBody>
      </p:sp>
    </p:spTree>
    <p:extLst>
      <p:ext uri="{BB962C8B-B14F-4D97-AF65-F5344CB8AC3E}">
        <p14:creationId xmlns:p14="http://schemas.microsoft.com/office/powerpoint/2010/main" val="2813585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25DD26D7-5028-BD41-A18A-5BF3A5AF9569}" type="datetimeFigureOut">
              <a:rPr lang="en-US" smtClean="0"/>
              <a:t>8/9/2018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01FD27-3EB7-9D41-89BA-24564DC9E2B5}" type="slidenum">
              <a:rPr lang="en-US" smtClean="0"/>
              <a:t>‹#›</a:t>
            </a:fld>
            <a:endParaRPr lang="en-US" dirty="0"/>
          </a:p>
        </p:txBody>
      </p:sp>
    </p:spTree>
    <p:extLst>
      <p:ext uri="{BB962C8B-B14F-4D97-AF65-F5344CB8AC3E}">
        <p14:creationId xmlns:p14="http://schemas.microsoft.com/office/powerpoint/2010/main" val="1695516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DD26D7-5028-BD41-A18A-5BF3A5AF9569}" type="datetimeFigureOut">
              <a:rPr lang="en-US" smtClean="0"/>
              <a:t>8/9/2018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01FD27-3EB7-9D41-89BA-24564DC9E2B5}" type="slidenum">
              <a:rPr lang="en-US" smtClean="0"/>
              <a:t>‹#›</a:t>
            </a:fld>
            <a:endParaRPr lang="en-US" dirty="0"/>
          </a:p>
        </p:txBody>
      </p:sp>
    </p:spTree>
    <p:extLst>
      <p:ext uri="{BB962C8B-B14F-4D97-AF65-F5344CB8AC3E}">
        <p14:creationId xmlns:p14="http://schemas.microsoft.com/office/powerpoint/2010/main" val="1162516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smtClean="0"/>
              <a:t>Town of Bassendean Arts and Cultural Plan 2018-22</a:t>
            </a:r>
            <a:endParaRPr lang="en-US" dirty="0"/>
          </a:p>
        </p:txBody>
      </p:sp>
      <p:pic>
        <p:nvPicPr>
          <p:cNvPr id="7" name="Picture Placeholder 6" descr="Bassendean Cult 1[1].pdf"/>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19007" t="-19157" r="-48444" b="19157"/>
          <a:stretch/>
        </p:blipFill>
        <p:spPr>
          <a:xfrm>
            <a:off x="1792288" y="-928688"/>
            <a:ext cx="6696075" cy="5656263"/>
          </a:xfrm>
        </p:spPr>
      </p:pic>
      <p:sp>
        <p:nvSpPr>
          <p:cNvPr id="6" name="Text Placeholder 5"/>
          <p:cNvSpPr>
            <a:spLocks noGrp="1"/>
          </p:cNvSpPr>
          <p:nvPr>
            <p:ph type="body" sz="half" idx="2"/>
          </p:nvPr>
        </p:nvSpPr>
        <p:spPr/>
        <p:txBody>
          <a:bodyPr/>
          <a:lstStyle/>
          <a:p>
            <a:pPr algn="ctr"/>
            <a:r>
              <a:rPr lang="en-US" dirty="0" smtClean="0"/>
              <a:t>Summary of consultation, research and key findings</a:t>
            </a:r>
            <a:endParaRPr lang="en-US" dirty="0"/>
          </a:p>
        </p:txBody>
      </p:sp>
    </p:spTree>
    <p:extLst>
      <p:ext uri="{BB962C8B-B14F-4D97-AF65-F5344CB8AC3E}">
        <p14:creationId xmlns:p14="http://schemas.microsoft.com/office/powerpoint/2010/main" val="3095649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Council Plan links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8191163"/>
              </p:ext>
            </p:extLst>
          </p:nvPr>
        </p:nvGraphicFramePr>
        <p:xfrm>
          <a:off x="457200" y="1600200"/>
          <a:ext cx="8229600" cy="4846320"/>
        </p:xfrm>
        <a:graphic>
          <a:graphicData uri="http://schemas.openxmlformats.org/drawingml/2006/table">
            <a:tbl>
              <a:tblPr firstRow="1" bandRow="1">
                <a:tableStyleId>{5C22544A-7EE6-4342-B048-85BDC9FD1C3A}</a:tableStyleId>
              </a:tblPr>
              <a:tblGrid>
                <a:gridCol w="2113884">
                  <a:extLst>
                    <a:ext uri="{9D8B030D-6E8A-4147-A177-3AD203B41FA5}">
                      <a16:colId xmlns:a16="http://schemas.microsoft.com/office/drawing/2014/main" val="20000"/>
                    </a:ext>
                  </a:extLst>
                </a:gridCol>
                <a:gridCol w="3639789">
                  <a:extLst>
                    <a:ext uri="{9D8B030D-6E8A-4147-A177-3AD203B41FA5}">
                      <a16:colId xmlns:a16="http://schemas.microsoft.com/office/drawing/2014/main" val="20001"/>
                    </a:ext>
                  </a:extLst>
                </a:gridCol>
                <a:gridCol w="2475927">
                  <a:extLst>
                    <a:ext uri="{9D8B030D-6E8A-4147-A177-3AD203B41FA5}">
                      <a16:colId xmlns:a16="http://schemas.microsoft.com/office/drawing/2014/main" val="20002"/>
                    </a:ext>
                  </a:extLst>
                </a:gridCol>
              </a:tblGrid>
              <a:tr h="370840">
                <a:tc>
                  <a:txBody>
                    <a:bodyPr/>
                    <a:lstStyle/>
                    <a:p>
                      <a:r>
                        <a:rPr lang="en-US" dirty="0" smtClean="0"/>
                        <a:t>Strategic Priority and Objective</a:t>
                      </a:r>
                      <a:endParaRPr lang="en-US" dirty="0"/>
                    </a:p>
                  </a:txBody>
                  <a:tcPr/>
                </a:tc>
                <a:tc>
                  <a:txBody>
                    <a:bodyPr/>
                    <a:lstStyle/>
                    <a:p>
                      <a:r>
                        <a:rPr lang="en-US" dirty="0" smtClean="0"/>
                        <a:t>Current Strategies</a:t>
                      </a:r>
                      <a:endParaRPr lang="en-US" dirty="0"/>
                    </a:p>
                  </a:txBody>
                  <a:tcPr/>
                </a:tc>
                <a:tc>
                  <a:txBody>
                    <a:bodyPr/>
                    <a:lstStyle/>
                    <a:p>
                      <a:r>
                        <a:rPr lang="en-US" dirty="0" smtClean="0"/>
                        <a:t>Cultural Development Objective links</a:t>
                      </a:r>
                      <a:endParaRPr lang="en-US" dirty="0"/>
                    </a:p>
                  </a:txBody>
                  <a:tcPr/>
                </a:tc>
                <a:extLst>
                  <a:ext uri="{0D108BD9-81ED-4DB2-BD59-A6C34878D82A}">
                    <a16:rowId xmlns:a16="http://schemas.microsoft.com/office/drawing/2014/main"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Social: </a:t>
                      </a:r>
                      <a:r>
                        <a:rPr lang="en-US" sz="1800" b="0" kern="1200" dirty="0" smtClean="0">
                          <a:solidFill>
                            <a:schemeClr val="dk1"/>
                          </a:solidFill>
                          <a:effectLst/>
                          <a:latin typeface="+mn-lt"/>
                          <a:ea typeface="+mn-ea"/>
                          <a:cs typeface="+mn-cs"/>
                        </a:rPr>
                        <a:t>1.2 Ensure all community members have the opportunity to be active, socialise and be connected.</a:t>
                      </a:r>
                      <a:endParaRPr lang="en-AU" sz="1800" b="0" kern="1200" dirty="0" smtClean="0">
                        <a:solidFill>
                          <a:schemeClr val="dk1"/>
                        </a:solidFill>
                        <a:effectLst/>
                        <a:latin typeface="+mn-lt"/>
                        <a:ea typeface="+mn-ea"/>
                        <a:cs typeface="+mn-cs"/>
                      </a:endParaRPr>
                    </a:p>
                    <a:p>
                      <a:endParaRPr lang="en-US" dirty="0"/>
                    </a:p>
                  </a:txBody>
                  <a:tcPr/>
                </a:tc>
                <a:tc>
                  <a:txBody>
                    <a:bodyPr/>
                    <a:lstStyle/>
                    <a:p>
                      <a:pPr lvl="0"/>
                      <a:r>
                        <a:rPr lang="en-US" sz="1800" b="0" kern="1200" dirty="0" smtClean="0">
                          <a:solidFill>
                            <a:schemeClr val="dk1"/>
                          </a:solidFill>
                          <a:effectLst/>
                          <a:latin typeface="+mn-lt"/>
                          <a:ea typeface="+mn-ea"/>
                          <a:cs typeface="+mn-cs"/>
                        </a:rPr>
                        <a:t>Provide accessible facilities that support leisure, learning and recreation for all ages.</a:t>
                      </a:r>
                      <a:endParaRPr lang="en-AU" sz="1800" b="0" kern="1200" dirty="0" smtClean="0">
                        <a:solidFill>
                          <a:schemeClr val="dk1"/>
                        </a:solidFill>
                        <a:effectLst/>
                        <a:latin typeface="+mn-lt"/>
                        <a:ea typeface="+mn-ea"/>
                        <a:cs typeface="+mn-cs"/>
                      </a:endParaRPr>
                    </a:p>
                    <a:p>
                      <a:pPr lvl="0"/>
                      <a:r>
                        <a:rPr lang="en-US" sz="1800" b="0" kern="1200" dirty="0" smtClean="0">
                          <a:solidFill>
                            <a:schemeClr val="dk1"/>
                          </a:solidFill>
                          <a:effectLst/>
                          <a:latin typeface="+mn-lt"/>
                          <a:ea typeface="+mn-ea"/>
                          <a:cs typeface="+mn-cs"/>
                        </a:rPr>
                        <a:t>Provide life-long learning opportunities.</a:t>
                      </a:r>
                      <a:endParaRPr lang="en-AU" sz="1800" b="0" kern="1200" dirty="0" smtClean="0">
                        <a:solidFill>
                          <a:schemeClr val="dk1"/>
                        </a:solidFill>
                        <a:effectLst/>
                        <a:latin typeface="+mn-lt"/>
                        <a:ea typeface="+mn-ea"/>
                        <a:cs typeface="+mn-cs"/>
                      </a:endParaRPr>
                    </a:p>
                    <a:p>
                      <a:pPr lvl="0"/>
                      <a:r>
                        <a:rPr lang="en-US" sz="1800" b="0" kern="1200" dirty="0" smtClean="0">
                          <a:solidFill>
                            <a:schemeClr val="dk1"/>
                          </a:solidFill>
                          <a:effectLst/>
                          <a:latin typeface="+mn-lt"/>
                          <a:ea typeface="+mn-ea"/>
                          <a:cs typeface="+mn-cs"/>
                        </a:rPr>
                        <a:t>Enhance partnerships with the local Noongar people.</a:t>
                      </a:r>
                      <a:endParaRPr lang="en-AU" sz="1800" b="0" kern="1200" dirty="0" smtClean="0">
                        <a:solidFill>
                          <a:schemeClr val="dk1"/>
                        </a:solidFill>
                        <a:effectLst/>
                        <a:latin typeface="+mn-lt"/>
                        <a:ea typeface="+mn-ea"/>
                        <a:cs typeface="+mn-cs"/>
                      </a:endParaRPr>
                    </a:p>
                    <a:p>
                      <a:pPr lvl="0"/>
                      <a:r>
                        <a:rPr lang="en-US" sz="1800" b="0" kern="1200" dirty="0" smtClean="0">
                          <a:solidFill>
                            <a:schemeClr val="dk1"/>
                          </a:solidFill>
                          <a:effectLst/>
                          <a:latin typeface="+mn-lt"/>
                          <a:ea typeface="+mn-ea"/>
                          <a:cs typeface="+mn-cs"/>
                        </a:rPr>
                        <a:t>Ensure people with disabilities and those from diverse backgrounds are valued and supported to participate in community life.</a:t>
                      </a:r>
                      <a:endParaRPr lang="en-AU" sz="1800" b="0" kern="1200" dirty="0" smtClean="0">
                        <a:solidFill>
                          <a:schemeClr val="dk1"/>
                        </a:solidFill>
                        <a:effectLst/>
                        <a:latin typeface="+mn-lt"/>
                        <a:ea typeface="+mn-ea"/>
                        <a:cs typeface="+mn-cs"/>
                      </a:endParaRPr>
                    </a:p>
                    <a:p>
                      <a:pPr lvl="0"/>
                      <a:r>
                        <a:rPr lang="en-US" sz="1800" b="0" kern="1200" dirty="0" smtClean="0">
                          <a:solidFill>
                            <a:schemeClr val="dk1"/>
                          </a:solidFill>
                          <a:effectLst/>
                          <a:latin typeface="+mn-lt"/>
                          <a:ea typeface="+mn-ea"/>
                          <a:cs typeface="+mn-cs"/>
                        </a:rPr>
                        <a:t>Support our volunteers and community groups to remain empowered, dynamic and inclusive.</a:t>
                      </a:r>
                      <a:endParaRPr lang="en-AU" sz="1800" b="0" kern="1200" dirty="0" smtClean="0">
                        <a:solidFill>
                          <a:schemeClr val="dk1"/>
                        </a:solidFill>
                        <a:effectLst/>
                        <a:latin typeface="+mn-lt"/>
                        <a:ea typeface="+mn-ea"/>
                        <a:cs typeface="+mn-cs"/>
                      </a:endParaRPr>
                    </a:p>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APPRECIATION: Cultural diversity appreciated; and </a:t>
                      </a:r>
                      <a:endParaRPr lang="en-AU" sz="1800" kern="1200" dirty="0" smtClean="0">
                        <a:solidFill>
                          <a:schemeClr val="dk1"/>
                        </a:solidFill>
                        <a:effectLst/>
                        <a:latin typeface="+mn-lt"/>
                        <a:ea typeface="+mn-ea"/>
                        <a:cs typeface="+mn-cs"/>
                      </a:endParaRPr>
                    </a:p>
                    <a:p>
                      <a:r>
                        <a:rPr lang="en-US" b="1" dirty="0" smtClean="0"/>
                        <a:t>STIMULATION: Creative stimulation</a:t>
                      </a:r>
                      <a:endParaRPr lang="en-US" b="1"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56037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Council Plan links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17941309"/>
              </p:ext>
            </p:extLst>
          </p:nvPr>
        </p:nvGraphicFramePr>
        <p:xfrm>
          <a:off x="457200" y="1600200"/>
          <a:ext cx="8229600" cy="3474720"/>
        </p:xfrm>
        <a:graphic>
          <a:graphicData uri="http://schemas.openxmlformats.org/drawingml/2006/table">
            <a:tbl>
              <a:tblPr firstRow="1" bandRow="1">
                <a:tableStyleId>{5C22544A-7EE6-4342-B048-85BDC9FD1C3A}</a:tableStyleId>
              </a:tblPr>
              <a:tblGrid>
                <a:gridCol w="2361700">
                  <a:extLst>
                    <a:ext uri="{9D8B030D-6E8A-4147-A177-3AD203B41FA5}">
                      <a16:colId xmlns:a16="http://schemas.microsoft.com/office/drawing/2014/main" val="20000"/>
                    </a:ext>
                  </a:extLst>
                </a:gridCol>
                <a:gridCol w="31247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lang="en-US" dirty="0" smtClean="0"/>
                        <a:t>Strategic Priority and Objective</a:t>
                      </a:r>
                      <a:endParaRPr lang="en-US" dirty="0"/>
                    </a:p>
                  </a:txBody>
                  <a:tcPr/>
                </a:tc>
                <a:tc>
                  <a:txBody>
                    <a:bodyPr/>
                    <a:lstStyle/>
                    <a:p>
                      <a:r>
                        <a:rPr lang="en-US" dirty="0" smtClean="0"/>
                        <a:t>Current Strategies</a:t>
                      </a:r>
                      <a:endParaRPr lang="en-US" dirty="0"/>
                    </a:p>
                  </a:txBody>
                  <a:tcPr/>
                </a:tc>
                <a:tc>
                  <a:txBody>
                    <a:bodyPr/>
                    <a:lstStyle/>
                    <a:p>
                      <a:r>
                        <a:rPr lang="en-US" dirty="0" smtClean="0"/>
                        <a:t>Cultural Development Objective links</a:t>
                      </a:r>
                      <a:endParaRPr lang="en-US" dirty="0"/>
                    </a:p>
                  </a:txBody>
                  <a:tcPr/>
                </a:tc>
                <a:extLst>
                  <a:ext uri="{0D108BD9-81ED-4DB2-BD59-A6C34878D82A}">
                    <a16:rowId xmlns:a16="http://schemas.microsoft.com/office/drawing/2014/main" val="10000"/>
                  </a:ext>
                </a:extLst>
              </a:tr>
              <a:tr h="370840">
                <a:tc>
                  <a:txBody>
                    <a:bodyPr/>
                    <a:lstStyle/>
                    <a:p>
                      <a:r>
                        <a:rPr lang="en-US" sz="1800" b="1" kern="1200" dirty="0" smtClean="0">
                          <a:solidFill>
                            <a:schemeClr val="dk1"/>
                          </a:solidFill>
                          <a:effectLst/>
                          <a:latin typeface="+mn-lt"/>
                          <a:ea typeface="+mn-ea"/>
                          <a:cs typeface="+mn-cs"/>
                        </a:rPr>
                        <a:t>Natural Environment:</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2.2 Protect our river, bushland reserves and biodiversity</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2.3 Ensure the town's open space is attractive and inviting.</a:t>
                      </a:r>
                      <a:endParaRPr lang="en-AU" sz="1800" kern="1200" dirty="0" smtClean="0">
                        <a:solidFill>
                          <a:schemeClr val="dk1"/>
                        </a:solidFill>
                        <a:effectLst/>
                        <a:latin typeface="+mn-lt"/>
                        <a:ea typeface="+mn-ea"/>
                        <a:cs typeface="+mn-cs"/>
                      </a:endParaRPr>
                    </a:p>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Partner with stakeholders to actively protect, rehabilitate and enhance access to the river</a:t>
                      </a:r>
                      <a:endParaRPr lang="en-AU" sz="18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Enhance and develop open spaces and natural areas to facilitate community use and connection.</a:t>
                      </a:r>
                      <a:endParaRPr lang="en-AU" sz="1800" kern="1200" dirty="0" smtClean="0">
                        <a:solidFill>
                          <a:schemeClr val="dk1"/>
                        </a:solidFill>
                        <a:effectLst/>
                        <a:latin typeface="+mn-lt"/>
                        <a:ea typeface="+mn-ea"/>
                        <a:cs typeface="+mn-cs"/>
                      </a:endParaRPr>
                    </a:p>
                    <a:p>
                      <a:endParaRPr lang="en-US" dirty="0"/>
                    </a:p>
                  </a:txBody>
                  <a:tcPr/>
                </a:tc>
                <a:tc>
                  <a:txBody>
                    <a:bodyPr/>
                    <a:lstStyle/>
                    <a:p>
                      <a:r>
                        <a:rPr lang="en-US" sz="1800" b="1" kern="1200" dirty="0" smtClean="0">
                          <a:solidFill>
                            <a:schemeClr val="dk1"/>
                          </a:solidFill>
                          <a:effectLst/>
                          <a:latin typeface="+mn-lt"/>
                          <a:ea typeface="+mn-ea"/>
                          <a:cs typeface="+mn-cs"/>
                        </a:rPr>
                        <a:t>BELONGING: Connections to a shared heritage experienced; and ENVIRONMENTAL Outcomes: SENSE OF PLACE: Positive sense of place engendered; and NATURAL CONNECTION: Positive connection to natural world inspired.</a:t>
                      </a:r>
                      <a:r>
                        <a:rPr lang="en-AU" dirty="0" smtClean="0">
                          <a:effectLst/>
                        </a:rPr>
                        <a:t> </a:t>
                      </a:r>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09009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Council Plan links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8393232"/>
              </p:ext>
            </p:extLst>
          </p:nvPr>
        </p:nvGraphicFramePr>
        <p:xfrm>
          <a:off x="457200" y="1600200"/>
          <a:ext cx="8229600" cy="374904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lang="en-US" dirty="0" smtClean="0"/>
                        <a:t>Strategic Priority and Objective</a:t>
                      </a:r>
                      <a:endParaRPr lang="en-US" dirty="0"/>
                    </a:p>
                  </a:txBody>
                  <a:tcPr/>
                </a:tc>
                <a:tc>
                  <a:txBody>
                    <a:bodyPr/>
                    <a:lstStyle/>
                    <a:p>
                      <a:r>
                        <a:rPr lang="en-US" dirty="0" smtClean="0"/>
                        <a:t>Current Strategies</a:t>
                      </a:r>
                      <a:endParaRPr lang="en-US" dirty="0"/>
                    </a:p>
                  </a:txBody>
                  <a:tcPr/>
                </a:tc>
                <a:tc>
                  <a:txBody>
                    <a:bodyPr/>
                    <a:lstStyle/>
                    <a:p>
                      <a:r>
                        <a:rPr lang="en-US" dirty="0" smtClean="0"/>
                        <a:t>Cultural Development Objective links</a:t>
                      </a:r>
                      <a:endParaRPr lang="en-US" dirty="0"/>
                    </a:p>
                  </a:txBody>
                  <a:tcPr/>
                </a:tc>
                <a:extLst>
                  <a:ext uri="{0D108BD9-81ED-4DB2-BD59-A6C34878D82A}">
                    <a16:rowId xmlns:a16="http://schemas.microsoft.com/office/drawing/2014/main" val="10000"/>
                  </a:ext>
                </a:extLst>
              </a:tr>
              <a:tr h="370840">
                <a:tc>
                  <a:txBody>
                    <a:bodyPr/>
                    <a:lstStyle/>
                    <a:p>
                      <a:r>
                        <a:rPr lang="en-US" sz="1800" b="1" kern="1200" dirty="0" smtClean="0">
                          <a:solidFill>
                            <a:schemeClr val="dk1"/>
                          </a:solidFill>
                          <a:effectLst/>
                          <a:latin typeface="+mn-lt"/>
                          <a:ea typeface="+mn-ea"/>
                          <a:cs typeface="+mn-cs"/>
                        </a:rPr>
                        <a:t>Built Environment:</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3.3 Enhance the Town's appearance</a:t>
                      </a:r>
                      <a:endParaRPr lang="en-AU" sz="1800" kern="1200" dirty="0" smtClean="0">
                        <a:solidFill>
                          <a:schemeClr val="dk1"/>
                        </a:solidFill>
                        <a:effectLst/>
                        <a:latin typeface="+mn-lt"/>
                        <a:ea typeface="+mn-ea"/>
                        <a:cs typeface="+mn-cs"/>
                      </a:endParaRPr>
                    </a:p>
                    <a:p>
                      <a:endParaRPr lang="en-US" dirty="0"/>
                    </a:p>
                  </a:txBody>
                  <a:tcPr/>
                </a:tc>
                <a:tc>
                  <a:txBody>
                    <a:bodyPr/>
                    <a:lstStyle/>
                    <a:p>
                      <a:pPr lvl="0"/>
                      <a:r>
                        <a:rPr lang="en-US" sz="1800" kern="1200" dirty="0" smtClean="0">
                          <a:solidFill>
                            <a:schemeClr val="dk1"/>
                          </a:solidFill>
                          <a:effectLst/>
                          <a:latin typeface="+mn-lt"/>
                          <a:ea typeface="+mn-ea"/>
                          <a:cs typeface="+mn-cs"/>
                        </a:rPr>
                        <a:t>Improve the amenity and public realm</a:t>
                      </a:r>
                    </a:p>
                    <a:p>
                      <a:pPr lvl="0"/>
                      <a:endParaRPr lang="en-AU" sz="1800" kern="1200" dirty="0" smtClean="0">
                        <a:solidFill>
                          <a:schemeClr val="dk1"/>
                        </a:solidFill>
                        <a:effectLst/>
                        <a:latin typeface="+mn-lt"/>
                        <a:ea typeface="+mn-ea"/>
                        <a:cs typeface="+mn-cs"/>
                      </a:endParaRPr>
                    </a:p>
                    <a:p>
                      <a:pPr lvl="0"/>
                      <a:r>
                        <a:rPr lang="en-US" sz="1800" kern="1200" dirty="0" smtClean="0">
                          <a:solidFill>
                            <a:schemeClr val="dk1"/>
                          </a:solidFill>
                          <a:effectLst/>
                          <a:latin typeface="+mn-lt"/>
                          <a:ea typeface="+mn-ea"/>
                          <a:cs typeface="+mn-cs"/>
                        </a:rPr>
                        <a:t>Strengthen and promote Bassendean's uniques character and heritage.</a:t>
                      </a:r>
                    </a:p>
                    <a:p>
                      <a:pPr lvl="0"/>
                      <a:endParaRPr lang="en-AU" sz="1800" kern="1200" dirty="0" smtClean="0">
                        <a:solidFill>
                          <a:schemeClr val="dk1"/>
                        </a:solidFill>
                        <a:effectLst/>
                        <a:latin typeface="+mn-lt"/>
                        <a:ea typeface="+mn-ea"/>
                        <a:cs typeface="+mn-cs"/>
                      </a:endParaRPr>
                    </a:p>
                    <a:p>
                      <a:pPr lvl="0"/>
                      <a:r>
                        <a:rPr lang="en-US" sz="1800" kern="1200" dirty="0" smtClean="0">
                          <a:solidFill>
                            <a:schemeClr val="dk1"/>
                          </a:solidFill>
                          <a:effectLst/>
                          <a:latin typeface="+mn-lt"/>
                          <a:ea typeface="+mn-ea"/>
                          <a:cs typeface="+mn-cs"/>
                        </a:rPr>
                        <a:t>Implement design policies and provisions of buildings and places.</a:t>
                      </a:r>
                      <a:endParaRPr lang="en-AU" sz="1800" kern="1200" dirty="0" smtClean="0">
                        <a:solidFill>
                          <a:schemeClr val="dk1"/>
                        </a:solidFill>
                        <a:effectLst/>
                        <a:latin typeface="+mn-lt"/>
                        <a:ea typeface="+mn-ea"/>
                        <a:cs typeface="+mn-cs"/>
                      </a:endParaRPr>
                    </a:p>
                    <a:p>
                      <a:endParaRPr lang="en-US" dirty="0"/>
                    </a:p>
                  </a:txBody>
                  <a:tcPr/>
                </a:tc>
                <a:tc>
                  <a:txBody>
                    <a:bodyPr/>
                    <a:lstStyle/>
                    <a:p>
                      <a:r>
                        <a:rPr lang="en-US" sz="1800" b="1" kern="1200" dirty="0" smtClean="0">
                          <a:solidFill>
                            <a:schemeClr val="dk1"/>
                          </a:solidFill>
                          <a:effectLst/>
                          <a:latin typeface="+mn-lt"/>
                          <a:ea typeface="+mn-ea"/>
                          <a:cs typeface="+mn-cs"/>
                        </a:rPr>
                        <a:t>STIMULATION: creative expression is stimulated; ENRICHMENT: Aesthetic enrichment experienced as well as again, BELONGING: Connections to a shared heritage experienced.</a:t>
                      </a:r>
                      <a:r>
                        <a:rPr lang="en-AU" dirty="0" smtClean="0">
                          <a:effectLst/>
                        </a:rPr>
                        <a:t> </a:t>
                      </a:r>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066510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Council Plan links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0505698"/>
              </p:ext>
            </p:extLst>
          </p:nvPr>
        </p:nvGraphicFramePr>
        <p:xfrm>
          <a:off x="457200" y="1600200"/>
          <a:ext cx="8229600" cy="4937760"/>
        </p:xfrm>
        <a:graphic>
          <a:graphicData uri="http://schemas.openxmlformats.org/drawingml/2006/table">
            <a:tbl>
              <a:tblPr firstRow="1" bandRow="1">
                <a:tableStyleId>{5C22544A-7EE6-4342-B048-85BDC9FD1C3A}</a:tableStyleId>
              </a:tblPr>
              <a:tblGrid>
                <a:gridCol w="2253281">
                  <a:extLst>
                    <a:ext uri="{9D8B030D-6E8A-4147-A177-3AD203B41FA5}">
                      <a16:colId xmlns:a16="http://schemas.microsoft.com/office/drawing/2014/main" val="20000"/>
                    </a:ext>
                  </a:extLst>
                </a:gridCol>
                <a:gridCol w="3233119">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lang="en-US" dirty="0" smtClean="0"/>
                        <a:t>Strategic Priority and Objective</a:t>
                      </a:r>
                      <a:endParaRPr lang="en-US" dirty="0"/>
                    </a:p>
                  </a:txBody>
                  <a:tcPr/>
                </a:tc>
                <a:tc>
                  <a:txBody>
                    <a:bodyPr/>
                    <a:lstStyle/>
                    <a:p>
                      <a:r>
                        <a:rPr lang="en-US" dirty="0" smtClean="0"/>
                        <a:t>Current Strategies</a:t>
                      </a:r>
                      <a:endParaRPr lang="en-US" dirty="0"/>
                    </a:p>
                  </a:txBody>
                  <a:tcPr/>
                </a:tc>
                <a:tc>
                  <a:txBody>
                    <a:bodyPr/>
                    <a:lstStyle/>
                    <a:p>
                      <a:r>
                        <a:rPr lang="en-US" dirty="0" smtClean="0"/>
                        <a:t>Cultural Development Objective links</a:t>
                      </a:r>
                      <a:endParaRPr lang="en-US" dirty="0"/>
                    </a:p>
                  </a:txBody>
                  <a:tcPr/>
                </a:tc>
                <a:extLst>
                  <a:ext uri="{0D108BD9-81ED-4DB2-BD59-A6C34878D82A}">
                    <a16:rowId xmlns:a16="http://schemas.microsoft.com/office/drawing/2014/main" val="10000"/>
                  </a:ext>
                </a:extLst>
              </a:tr>
              <a:tr h="370840">
                <a:tc>
                  <a:txBody>
                    <a:bodyPr/>
                    <a:lstStyle/>
                    <a:p>
                      <a:r>
                        <a:rPr lang="en-US" sz="1800" b="1" kern="1200" dirty="0" smtClean="0">
                          <a:solidFill>
                            <a:schemeClr val="dk1"/>
                          </a:solidFill>
                          <a:effectLst/>
                          <a:latin typeface="+mn-lt"/>
                          <a:ea typeface="+mn-ea"/>
                          <a:cs typeface="+mn-cs"/>
                        </a:rPr>
                        <a:t>Economic</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4.1 Build economic capacity</a:t>
                      </a:r>
                      <a:endParaRPr lang="en-AU" sz="1800" kern="1200" dirty="0" smtClean="0">
                        <a:solidFill>
                          <a:schemeClr val="dk1"/>
                        </a:solidFill>
                        <a:effectLst/>
                        <a:latin typeface="+mn-lt"/>
                        <a:ea typeface="+mn-ea"/>
                        <a:cs typeface="+mn-cs"/>
                      </a:endParaRPr>
                    </a:p>
                    <a:p>
                      <a:endParaRPr lang="en-US" dirty="0"/>
                    </a:p>
                  </a:txBody>
                  <a:tcPr/>
                </a:tc>
                <a:tc>
                  <a:txBody>
                    <a:bodyPr/>
                    <a:lstStyle/>
                    <a:p>
                      <a:pPr lvl="0"/>
                      <a:r>
                        <a:rPr lang="en-US" sz="1800" kern="1200" dirty="0" smtClean="0">
                          <a:solidFill>
                            <a:schemeClr val="dk1"/>
                          </a:solidFill>
                          <a:effectLst/>
                          <a:latin typeface="+mn-lt"/>
                          <a:ea typeface="+mn-ea"/>
                          <a:cs typeface="+mn-cs"/>
                        </a:rPr>
                        <a:t>Encourage and attract new investment and increase capacity for local employment.</a:t>
                      </a:r>
                    </a:p>
                    <a:p>
                      <a:pPr lvl="0"/>
                      <a:endParaRPr lang="en-AU" sz="1800" kern="1200" dirty="0" smtClean="0">
                        <a:solidFill>
                          <a:schemeClr val="dk1"/>
                        </a:solidFill>
                        <a:effectLst/>
                        <a:latin typeface="+mn-lt"/>
                        <a:ea typeface="+mn-ea"/>
                        <a:cs typeface="+mn-cs"/>
                      </a:endParaRPr>
                    </a:p>
                    <a:p>
                      <a:pPr lvl="0"/>
                      <a:r>
                        <a:rPr lang="en-US" sz="1800" kern="1200" dirty="0" smtClean="0">
                          <a:solidFill>
                            <a:schemeClr val="dk1"/>
                          </a:solidFill>
                          <a:effectLst/>
                          <a:latin typeface="+mn-lt"/>
                          <a:ea typeface="+mn-ea"/>
                          <a:cs typeface="+mn-cs"/>
                        </a:rPr>
                        <a:t>Plan for and build capacity for Commercial and Industrial activities.</a:t>
                      </a:r>
                    </a:p>
                    <a:p>
                      <a:pPr lvl="0"/>
                      <a:endParaRPr lang="en-AU" sz="1800" kern="1200" dirty="0" smtClean="0">
                        <a:solidFill>
                          <a:schemeClr val="dk1"/>
                        </a:solidFill>
                        <a:effectLst/>
                        <a:latin typeface="+mn-lt"/>
                        <a:ea typeface="+mn-ea"/>
                        <a:cs typeface="+mn-cs"/>
                      </a:endParaRPr>
                    </a:p>
                    <a:p>
                      <a:pPr lvl="0"/>
                      <a:r>
                        <a:rPr lang="en-US" sz="1800" kern="1200" dirty="0" smtClean="0">
                          <a:solidFill>
                            <a:schemeClr val="dk1"/>
                          </a:solidFill>
                          <a:effectLst/>
                          <a:latin typeface="+mn-lt"/>
                          <a:ea typeface="+mn-ea"/>
                          <a:cs typeface="+mn-cs"/>
                        </a:rPr>
                        <a:t>Support and promote home-based businesses.</a:t>
                      </a:r>
                      <a:endParaRPr lang="en-AU" sz="1800" kern="1200" dirty="0" smtClean="0">
                        <a:solidFill>
                          <a:schemeClr val="dk1"/>
                        </a:solidFill>
                        <a:effectLst/>
                        <a:latin typeface="+mn-lt"/>
                        <a:ea typeface="+mn-ea"/>
                        <a:cs typeface="+mn-cs"/>
                      </a:endParaRPr>
                    </a:p>
                    <a:p>
                      <a:endParaRPr lang="en-US" dirty="0"/>
                    </a:p>
                  </a:txBody>
                  <a:tcPr/>
                </a:tc>
                <a:tc>
                  <a:txBody>
                    <a:bodyPr/>
                    <a:lstStyle/>
                    <a:p>
                      <a:r>
                        <a:rPr lang="en-US" sz="1800" b="1" kern="1200" dirty="0" smtClean="0">
                          <a:solidFill>
                            <a:schemeClr val="dk1"/>
                          </a:solidFill>
                          <a:effectLst/>
                          <a:latin typeface="+mn-lt"/>
                          <a:ea typeface="+mn-ea"/>
                          <a:cs typeface="+mn-cs"/>
                        </a:rPr>
                        <a:t>INSIGHT: New knowledge, ideas and insights gained.</a:t>
                      </a:r>
                      <a:r>
                        <a:rPr lang="en-AU" dirty="0" smtClean="0">
                          <a:effectLst/>
                        </a:rPr>
                        <a:t> </a:t>
                      </a:r>
                    </a:p>
                    <a:p>
                      <a:endParaRPr lang="en-AU" dirty="0" smtClean="0">
                        <a:effectLst/>
                      </a:endParaRPr>
                    </a:p>
                    <a:p>
                      <a:r>
                        <a:rPr lang="en-US" sz="1800" b="1" kern="1200" dirty="0" smtClean="0">
                          <a:solidFill>
                            <a:schemeClr val="dk1"/>
                          </a:solidFill>
                          <a:effectLst/>
                          <a:latin typeface="+mn-lt"/>
                          <a:ea typeface="+mn-ea"/>
                          <a:cs typeface="+mn-cs"/>
                        </a:rPr>
                        <a:t>ECONOMIC:</a:t>
                      </a:r>
                    </a:p>
                    <a:p>
                      <a:r>
                        <a:rPr lang="en-US" sz="1800" b="1" kern="1200" dirty="0" smtClean="0">
                          <a:solidFill>
                            <a:schemeClr val="dk1"/>
                          </a:solidFill>
                          <a:effectLst/>
                          <a:latin typeface="+mn-lt"/>
                          <a:ea typeface="+mn-ea"/>
                          <a:cs typeface="+mn-cs"/>
                        </a:rPr>
                        <a:t>DIVERSITY: Cultural Industries strengthened; </a:t>
                      </a:r>
                    </a:p>
                    <a:p>
                      <a:endParaRPr lang="en-US" sz="1800" b="1" kern="1200" dirty="0" smtClean="0">
                        <a:solidFill>
                          <a:schemeClr val="dk1"/>
                        </a:solidFill>
                        <a:effectLst/>
                        <a:latin typeface="+mn-lt"/>
                        <a:ea typeface="+mn-ea"/>
                        <a:cs typeface="+mn-cs"/>
                      </a:endParaRPr>
                    </a:p>
                    <a:p>
                      <a:r>
                        <a:rPr lang="en-US" sz="1800" b="1" kern="1200" dirty="0" smtClean="0">
                          <a:solidFill>
                            <a:schemeClr val="dk1"/>
                          </a:solidFill>
                          <a:effectLst/>
                          <a:latin typeface="+mn-lt"/>
                          <a:ea typeface="+mn-ea"/>
                          <a:cs typeface="+mn-cs"/>
                        </a:rPr>
                        <a:t>COMPLEXITY: Economic complexity supported and</a:t>
                      </a:r>
                      <a:endParaRPr lang="en-US" dirty="0"/>
                    </a:p>
                  </a:txBody>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4.2 Facilitate local business retention and growth</a:t>
                      </a:r>
                      <a:endParaRPr lang="en-AU" sz="1800" kern="1200" dirty="0" smtClean="0">
                        <a:solidFill>
                          <a:schemeClr val="dk1"/>
                        </a:solidFill>
                        <a:effectLst/>
                        <a:latin typeface="+mn-lt"/>
                        <a:ea typeface="+mn-ea"/>
                        <a:cs typeface="+mn-cs"/>
                      </a:endParaRPr>
                    </a:p>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Continue the activation of Bassendean Town Centre</a:t>
                      </a:r>
                      <a:endParaRPr lang="en-AU" sz="1800" kern="1200" dirty="0" smtClean="0">
                        <a:solidFill>
                          <a:schemeClr val="dk1"/>
                        </a:solidFill>
                        <a:effectLst/>
                        <a:latin typeface="+mn-lt"/>
                        <a:ea typeface="+mn-ea"/>
                        <a:cs typeface="+mn-cs"/>
                      </a:endParaRPr>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PARTICIPATION: Individual economic well-being increased.</a:t>
                      </a:r>
                      <a:r>
                        <a:rPr lang="en-AU" dirty="0" smtClean="0">
                          <a:effectLst/>
                        </a:rPr>
                        <a:t> </a:t>
                      </a:r>
                      <a:endParaRPr lang="en-US" dirty="0" smtClean="0"/>
                    </a:p>
                    <a:p>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200999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Informed by evidence</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Reviewed </a:t>
            </a:r>
            <a:r>
              <a:rPr lang="en-US" dirty="0" smtClean="0"/>
              <a:t>Council’s </a:t>
            </a:r>
            <a:r>
              <a:rPr lang="en-US" dirty="0"/>
              <a:t>Strategic Community Plan and Corporate Plan, Bassendean Local </a:t>
            </a:r>
            <a:r>
              <a:rPr lang="en-US" dirty="0" smtClean="0"/>
              <a:t>Economic </a:t>
            </a:r>
            <a:r>
              <a:rPr lang="en-US" dirty="0"/>
              <a:t>Profile, </a:t>
            </a:r>
            <a:r>
              <a:rPr lang="en-US" dirty="0" smtClean="0"/>
              <a:t>Census data;</a:t>
            </a:r>
          </a:p>
          <a:p>
            <a:pPr lvl="0"/>
            <a:r>
              <a:rPr lang="en-US" dirty="0" smtClean="0"/>
              <a:t>Surveyed surrounding </a:t>
            </a:r>
            <a:r>
              <a:rPr lang="en-US" dirty="0"/>
              <a:t>local </a:t>
            </a:r>
            <a:r>
              <a:rPr lang="en-US" dirty="0" smtClean="0"/>
              <a:t>government areas to compare approaches </a:t>
            </a:r>
            <a:r>
              <a:rPr lang="en-US" dirty="0"/>
              <a:t>to cultural </a:t>
            </a:r>
            <a:r>
              <a:rPr lang="en-US" dirty="0" smtClean="0"/>
              <a:t>planning and development activities</a:t>
            </a:r>
            <a:r>
              <a:rPr lang="en-US" dirty="0"/>
              <a:t>;</a:t>
            </a:r>
            <a:r>
              <a:rPr lang="en-US" dirty="0" smtClean="0"/>
              <a:t> </a:t>
            </a:r>
          </a:p>
          <a:p>
            <a:r>
              <a:rPr lang="en-US" dirty="0"/>
              <a:t>Collated and </a:t>
            </a:r>
            <a:r>
              <a:rPr lang="en-US" dirty="0"/>
              <a:t>analysed</a:t>
            </a:r>
            <a:r>
              <a:rPr lang="en-US" dirty="0"/>
              <a:t> key influencing strategic plans : Department of Culture and Arts, Metropolitan Redevelopment Authority, East Metropolitan Regional Council</a:t>
            </a:r>
            <a:r>
              <a:rPr lang="en-US" dirty="0" smtClean="0"/>
              <a:t>;</a:t>
            </a:r>
          </a:p>
          <a:p>
            <a:r>
              <a:rPr lang="en-US" dirty="0"/>
              <a:t>Met with Town of Bassendean management to discuss key projects and issues;</a:t>
            </a:r>
          </a:p>
          <a:p>
            <a:pPr lvl="0"/>
            <a:r>
              <a:rPr lang="en-US" dirty="0"/>
              <a:t>Attended meetings of key project steering groups and considered key reports with links to the Cultural Plan including the Australia Day Review Committee, Community Facilities Audit, Cultural Advancement Group and the Reconciliation Action Plan, Youth Statement;</a:t>
            </a:r>
            <a:endParaRPr lang="en-AU" dirty="0"/>
          </a:p>
          <a:p>
            <a:endParaRPr lang="en-US" dirty="0"/>
          </a:p>
          <a:p>
            <a:pPr lvl="0"/>
            <a:endParaRPr lang="en-US" dirty="0"/>
          </a:p>
        </p:txBody>
      </p:sp>
    </p:spTree>
    <p:extLst>
      <p:ext uri="{BB962C8B-B14F-4D97-AF65-F5344CB8AC3E}">
        <p14:creationId xmlns:p14="http://schemas.microsoft.com/office/powerpoint/2010/main" val="19474661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800" dirty="0"/>
              <a:t>Cultural Plan Reference Group representative of local artists, arts managers, teachers and residents;</a:t>
            </a:r>
          </a:p>
        </p:txBody>
      </p:sp>
      <p:sp>
        <p:nvSpPr>
          <p:cNvPr id="3" name="Content Placeholder 2"/>
          <p:cNvSpPr>
            <a:spLocks noGrp="1"/>
          </p:cNvSpPr>
          <p:nvPr>
            <p:ph idx="1"/>
          </p:nvPr>
        </p:nvSpPr>
        <p:spPr/>
        <p:txBody>
          <a:bodyPr>
            <a:normAutofit fontScale="70000" lnSpcReduction="20000"/>
          </a:bodyPr>
          <a:lstStyle/>
          <a:p>
            <a:pPr lvl="0"/>
            <a:r>
              <a:rPr lang="en-US" b="1" dirty="0" smtClean="0"/>
              <a:t>Lucy </a:t>
            </a:r>
            <a:r>
              <a:rPr lang="en-US" b="1" dirty="0"/>
              <a:t>Brommell</a:t>
            </a:r>
            <a:r>
              <a:rPr lang="en-US" b="1" dirty="0"/>
              <a:t>: textiles/Ashfield CAN</a:t>
            </a:r>
            <a:endParaRPr lang="en-AU" dirty="0"/>
          </a:p>
          <a:p>
            <a:pPr lvl="0"/>
            <a:r>
              <a:rPr lang="en-US" b="1" dirty="0"/>
              <a:t>Marie Molloy: Cyril Jackson Arts</a:t>
            </a:r>
            <a:endParaRPr lang="en-AU" dirty="0"/>
          </a:p>
          <a:p>
            <a:pPr lvl="0"/>
            <a:r>
              <a:rPr lang="en-US" b="1" dirty="0"/>
              <a:t>Anni</a:t>
            </a:r>
            <a:r>
              <a:rPr lang="en-US" b="1" dirty="0"/>
              <a:t> </a:t>
            </a:r>
            <a:r>
              <a:rPr lang="en-US" b="1" dirty="0"/>
              <a:t>MacBeth</a:t>
            </a:r>
            <a:r>
              <a:rPr lang="en-US" b="1" dirty="0"/>
              <a:t>: president </a:t>
            </a:r>
            <a:r>
              <a:rPr lang="en-US" b="1" dirty="0" smtClean="0"/>
              <a:t>BAC</a:t>
            </a:r>
          </a:p>
          <a:p>
            <a:pPr lvl="0"/>
            <a:r>
              <a:rPr lang="en-US" b="1" dirty="0" smtClean="0"/>
              <a:t>Renee </a:t>
            </a:r>
            <a:r>
              <a:rPr lang="en-US" b="1" dirty="0"/>
              <a:t>Zaffino-Little: </a:t>
            </a:r>
            <a:r>
              <a:rPr lang="en-US" b="1" dirty="0" smtClean="0"/>
              <a:t>Tourism WA</a:t>
            </a:r>
            <a:endParaRPr lang="en-AU" dirty="0"/>
          </a:p>
          <a:p>
            <a:pPr lvl="0"/>
            <a:r>
              <a:rPr lang="en-US" b="1" dirty="0"/>
              <a:t>Sean Walsh: Actor, Creative Producer Last Great Hunt</a:t>
            </a:r>
            <a:endParaRPr lang="en-AU" dirty="0"/>
          </a:p>
          <a:p>
            <a:pPr lvl="0"/>
            <a:r>
              <a:rPr lang="en-US" b="1" dirty="0"/>
              <a:t>Simon O’Leary: </a:t>
            </a:r>
            <a:r>
              <a:rPr lang="en-US" b="1" dirty="0"/>
              <a:t>HyperFest</a:t>
            </a:r>
            <a:r>
              <a:rPr lang="en-US" b="1" dirty="0"/>
              <a:t>/WAM</a:t>
            </a:r>
            <a:endParaRPr lang="en-AU" dirty="0"/>
          </a:p>
          <a:p>
            <a:pPr lvl="0"/>
            <a:r>
              <a:rPr lang="en-US" b="1" dirty="0"/>
              <a:t>Helen Shanahan: Graphic designer, School teacher</a:t>
            </a:r>
            <a:endParaRPr lang="en-AU" dirty="0"/>
          </a:p>
          <a:p>
            <a:pPr lvl="0"/>
            <a:r>
              <a:rPr lang="en-US" b="1" dirty="0"/>
              <a:t>Liz Morrison: President Printmakers Association</a:t>
            </a:r>
            <a:endParaRPr lang="en-AU" dirty="0"/>
          </a:p>
          <a:p>
            <a:pPr lvl="0"/>
            <a:r>
              <a:rPr lang="en-US" b="1" dirty="0"/>
              <a:t>Peter Cook: Sculptor/</a:t>
            </a:r>
            <a:r>
              <a:rPr lang="en-US" b="1" dirty="0"/>
              <a:t>Jeweller</a:t>
            </a:r>
            <a:endParaRPr lang="en-AU" dirty="0"/>
          </a:p>
          <a:p>
            <a:pPr lvl="0"/>
            <a:r>
              <a:rPr lang="en-US" b="1" dirty="0"/>
              <a:t>Francois </a:t>
            </a:r>
            <a:r>
              <a:rPr lang="en-US" b="1" dirty="0"/>
              <a:t>Sauzier</a:t>
            </a:r>
            <a:r>
              <a:rPr lang="en-US" b="1" dirty="0"/>
              <a:t>: Cinema Programmer/Sustainability </a:t>
            </a:r>
            <a:endParaRPr lang="en-AU" dirty="0"/>
          </a:p>
          <a:p>
            <a:pPr lvl="0"/>
            <a:r>
              <a:rPr lang="en-US" b="1" dirty="0"/>
              <a:t>Rebecca </a:t>
            </a:r>
            <a:r>
              <a:rPr lang="en-US" b="1" dirty="0"/>
              <a:t>Sheardown</a:t>
            </a:r>
            <a:r>
              <a:rPr lang="en-US" b="1" dirty="0"/>
              <a:t>: State government Arts/Visual </a:t>
            </a:r>
            <a:r>
              <a:rPr lang="en-US" b="1" dirty="0" smtClean="0"/>
              <a:t>artist</a:t>
            </a:r>
          </a:p>
          <a:p>
            <a:pPr lvl="0"/>
            <a:r>
              <a:rPr lang="en-US" b="1" dirty="0" smtClean="0"/>
              <a:t>Jacob Lehrer: Contemporary Dance/CCD</a:t>
            </a:r>
            <a:endParaRPr lang="en-AU" dirty="0"/>
          </a:p>
          <a:p>
            <a:pPr lvl="0"/>
            <a:endParaRPr lang="en-AU" dirty="0"/>
          </a:p>
          <a:p>
            <a:endParaRPr lang="en-US" dirty="0"/>
          </a:p>
        </p:txBody>
      </p:sp>
    </p:spTree>
    <p:extLst>
      <p:ext uri="{BB962C8B-B14F-4D97-AF65-F5344CB8AC3E}">
        <p14:creationId xmlns:p14="http://schemas.microsoft.com/office/powerpoint/2010/main" val="32275370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Informed by evidence</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Open community consultation sessions, in Ashfield, Eden Hill and Bassendean during </a:t>
            </a:r>
            <a:r>
              <a:rPr lang="en-US" dirty="0" smtClean="0"/>
              <a:t>March (50 attendees);</a:t>
            </a:r>
            <a:endParaRPr lang="en-AU" dirty="0"/>
          </a:p>
          <a:p>
            <a:pPr lvl="0"/>
            <a:r>
              <a:rPr lang="en-US" dirty="0"/>
              <a:t>Consulted Bassendean areas’ primary school arts teachers and principals;</a:t>
            </a:r>
            <a:endParaRPr lang="en-AU" dirty="0"/>
          </a:p>
          <a:p>
            <a:pPr lvl="0"/>
            <a:r>
              <a:rPr lang="en-US" dirty="0" smtClean="0"/>
              <a:t>Interviewed Local </a:t>
            </a:r>
            <a:r>
              <a:rPr lang="en-US" dirty="0"/>
              <a:t>Area History Coordinator, and the Bassendean Historical Society</a:t>
            </a:r>
            <a:r>
              <a:rPr lang="en-US" dirty="0" smtClean="0"/>
              <a:t>;</a:t>
            </a:r>
          </a:p>
          <a:p>
            <a:pPr lvl="0"/>
            <a:r>
              <a:rPr lang="en-US" dirty="0"/>
              <a:t>Conducted Arts and Cultural Plan survey on Engagement HQ throughout March-July</a:t>
            </a:r>
          </a:p>
          <a:p>
            <a:pPr lvl="0"/>
            <a:r>
              <a:rPr lang="en-US" dirty="0"/>
              <a:t>100 survey respondents:</a:t>
            </a:r>
          </a:p>
          <a:p>
            <a:pPr lvl="1"/>
            <a:r>
              <a:rPr lang="en-US" sz="2400" dirty="0"/>
              <a:t>Bassendean residents (63.1%), </a:t>
            </a:r>
            <a:endParaRPr lang="en-AU" sz="2400" dirty="0"/>
          </a:p>
          <a:p>
            <a:pPr lvl="1"/>
            <a:r>
              <a:rPr lang="en-US" sz="2400" dirty="0"/>
              <a:t>Ashfield (9.5%) and </a:t>
            </a:r>
            <a:endParaRPr lang="en-AU" sz="2400" dirty="0"/>
          </a:p>
          <a:p>
            <a:pPr lvl="1"/>
            <a:r>
              <a:rPr lang="en-US" sz="2400" dirty="0"/>
              <a:t>Eden Hill (13.1%). </a:t>
            </a:r>
            <a:endParaRPr lang="en-AU" sz="2400" dirty="0"/>
          </a:p>
          <a:p>
            <a:pPr lvl="1"/>
            <a:r>
              <a:rPr lang="en-US" sz="2400" dirty="0"/>
              <a:t>Small number not residents but work in area: (14.3%)</a:t>
            </a:r>
            <a:endParaRPr lang="en-AU" sz="2400" dirty="0"/>
          </a:p>
          <a:p>
            <a:pPr lvl="0"/>
            <a:endParaRPr lang="en-AU" dirty="0"/>
          </a:p>
          <a:p>
            <a:endParaRPr lang="en-US" dirty="0"/>
          </a:p>
        </p:txBody>
      </p:sp>
    </p:spTree>
    <p:extLst>
      <p:ext uri="{BB962C8B-B14F-4D97-AF65-F5344CB8AC3E}">
        <p14:creationId xmlns:p14="http://schemas.microsoft.com/office/powerpoint/2010/main" val="31945130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value</a:t>
            </a:r>
            <a:endParaRPr lang="en-US" dirty="0"/>
          </a:p>
        </p:txBody>
      </p:sp>
      <p:sp>
        <p:nvSpPr>
          <p:cNvPr id="3" name="Content Placeholder 2"/>
          <p:cNvSpPr>
            <a:spLocks noGrp="1"/>
          </p:cNvSpPr>
          <p:nvPr>
            <p:ph idx="1"/>
          </p:nvPr>
        </p:nvSpPr>
        <p:spPr/>
        <p:txBody>
          <a:bodyPr/>
          <a:lstStyle/>
          <a:p>
            <a:pPr lvl="0"/>
            <a:r>
              <a:rPr lang="en-US" b="1" dirty="0"/>
              <a:t>I think arts is good for health and well-being;</a:t>
            </a:r>
            <a:endParaRPr lang="en-AU" dirty="0"/>
          </a:p>
          <a:p>
            <a:pPr marL="0" indent="0">
              <a:buNone/>
            </a:pPr>
            <a:r>
              <a:rPr lang="en-US" dirty="0"/>
              <a:t> </a:t>
            </a:r>
            <a:endParaRPr lang="en-AU" dirty="0"/>
          </a:p>
          <a:p>
            <a:pPr lvl="0"/>
            <a:r>
              <a:rPr lang="en-US" dirty="0"/>
              <a:t>I think all types of artistic and creative activities are really important;</a:t>
            </a:r>
            <a:endParaRPr lang="en-AU" dirty="0"/>
          </a:p>
          <a:p>
            <a:pPr lvl="0"/>
            <a:r>
              <a:rPr lang="en-US" dirty="0"/>
              <a:t>I regularly draw, paint, make craft, design things, build stuff, perform, sing, play;</a:t>
            </a:r>
            <a:endParaRPr lang="en-AU" dirty="0"/>
          </a:p>
          <a:p>
            <a:pPr lvl="0"/>
            <a:r>
              <a:rPr lang="en-US" dirty="0"/>
              <a:t>I think it is important for my children to learn art, dancing, music, and other creative things</a:t>
            </a:r>
            <a:endParaRPr lang="en-AU" dirty="0"/>
          </a:p>
          <a:p>
            <a:endParaRPr lang="en-US" dirty="0"/>
          </a:p>
        </p:txBody>
      </p:sp>
    </p:spTree>
    <p:extLst>
      <p:ext uri="{BB962C8B-B14F-4D97-AF65-F5344CB8AC3E}">
        <p14:creationId xmlns:p14="http://schemas.microsoft.com/office/powerpoint/2010/main" val="40970287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smtClean="0"/>
              <a:t>Town of Bassendean Arts and Cultural Plan 2018-22</a:t>
            </a:r>
            <a:endParaRPr lang="en-US" dirty="0"/>
          </a:p>
        </p:txBody>
      </p:sp>
      <p:pic>
        <p:nvPicPr>
          <p:cNvPr id="7" name="Picture Placeholder 6" descr="Bassendean Cult 1[1].pdf"/>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19007" t="-19157" r="-48444" b="19157"/>
          <a:stretch/>
        </p:blipFill>
        <p:spPr>
          <a:xfrm>
            <a:off x="1792288" y="-928688"/>
            <a:ext cx="6696075" cy="5656263"/>
          </a:xfrm>
        </p:spPr>
      </p:pic>
      <p:sp>
        <p:nvSpPr>
          <p:cNvPr id="6" name="Text Placeholder 5"/>
          <p:cNvSpPr>
            <a:spLocks noGrp="1"/>
          </p:cNvSpPr>
          <p:nvPr>
            <p:ph type="body" sz="half" idx="2"/>
          </p:nvPr>
        </p:nvSpPr>
        <p:spPr/>
        <p:txBody>
          <a:bodyPr/>
          <a:lstStyle/>
          <a:p>
            <a:pPr algn="ctr"/>
            <a:r>
              <a:rPr lang="en-US" dirty="0" smtClean="0"/>
              <a:t>Key evidence for each Council Goal</a:t>
            </a:r>
            <a:endParaRPr lang="en-US" dirty="0"/>
          </a:p>
        </p:txBody>
      </p:sp>
    </p:spTree>
    <p:extLst>
      <p:ext uri="{BB962C8B-B14F-4D97-AF65-F5344CB8AC3E}">
        <p14:creationId xmlns:p14="http://schemas.microsoft.com/office/powerpoint/2010/main" val="19367996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Social: 1.1: Build a sense of place and belonging</a:t>
            </a:r>
            <a:endParaRPr lang="en-AU" dirty="0"/>
          </a:p>
        </p:txBody>
      </p:sp>
      <p:sp>
        <p:nvSpPr>
          <p:cNvPr id="3" name="Content Placeholder 2"/>
          <p:cNvSpPr>
            <a:spLocks noGrp="1"/>
          </p:cNvSpPr>
          <p:nvPr>
            <p:ph idx="1"/>
          </p:nvPr>
        </p:nvSpPr>
        <p:spPr/>
        <p:txBody>
          <a:bodyPr>
            <a:normAutofit/>
          </a:bodyPr>
          <a:lstStyle/>
          <a:p>
            <a:r>
              <a:rPr lang="en-US" dirty="0" smtClean="0"/>
              <a:t>92.8</a:t>
            </a:r>
            <a:r>
              <a:rPr lang="en-US" dirty="0"/>
              <a:t>% of respondents felt they were </a:t>
            </a:r>
            <a:r>
              <a:rPr lang="en-US" b="1" dirty="0"/>
              <a:t>very, or somewhat </a:t>
            </a:r>
            <a:r>
              <a:rPr lang="en-US" dirty="0"/>
              <a:t>connected to the </a:t>
            </a:r>
            <a:r>
              <a:rPr lang="en-US" dirty="0" smtClean="0"/>
              <a:t>community;</a:t>
            </a:r>
          </a:p>
          <a:p>
            <a:r>
              <a:rPr lang="en-US" dirty="0" smtClean="0"/>
              <a:t>How? </a:t>
            </a:r>
            <a:r>
              <a:rPr lang="en-US" b="1" dirty="0" smtClean="0"/>
              <a:t>Attending </a:t>
            </a:r>
            <a:r>
              <a:rPr lang="en-US" b="1" dirty="0"/>
              <a:t>local arts and cultural events</a:t>
            </a:r>
            <a:endParaRPr lang="en-AU" dirty="0"/>
          </a:p>
          <a:p>
            <a:pPr lvl="1"/>
            <a:r>
              <a:rPr lang="en-US" dirty="0"/>
              <a:t>At local shopping </a:t>
            </a:r>
            <a:r>
              <a:rPr lang="en-US" dirty="0" smtClean="0"/>
              <a:t>centre</a:t>
            </a:r>
            <a:r>
              <a:rPr lang="en-AU" dirty="0" smtClean="0"/>
              <a:t>, </a:t>
            </a:r>
            <a:r>
              <a:rPr lang="en-US" dirty="0" smtClean="0"/>
              <a:t>through </a:t>
            </a:r>
            <a:r>
              <a:rPr lang="en-US" dirty="0"/>
              <a:t>social </a:t>
            </a:r>
            <a:r>
              <a:rPr lang="en-US" dirty="0" smtClean="0"/>
              <a:t>media, Bassendean </a:t>
            </a:r>
            <a:r>
              <a:rPr lang="en-US" dirty="0"/>
              <a:t>Library, and </a:t>
            </a:r>
            <a:r>
              <a:rPr lang="en-US" dirty="0" smtClean="0"/>
              <a:t>walking </a:t>
            </a:r>
            <a:r>
              <a:rPr lang="en-US" dirty="0"/>
              <a:t>my </a:t>
            </a:r>
            <a:r>
              <a:rPr lang="en-US" dirty="0" smtClean="0"/>
              <a:t>dog.</a:t>
            </a:r>
          </a:p>
          <a:p>
            <a:pPr lvl="1"/>
            <a:r>
              <a:rPr lang="en-US" sz="2000" dirty="0" smtClean="0"/>
              <a:t>Other responses:  </a:t>
            </a:r>
            <a:r>
              <a:rPr lang="en-US" sz="2000" dirty="0"/>
              <a:t>as a member of a community group</a:t>
            </a:r>
            <a:r>
              <a:rPr lang="en-US" sz="2000" dirty="0" smtClean="0"/>
              <a:t>; at </a:t>
            </a:r>
            <a:r>
              <a:rPr lang="en-US" sz="2000" dirty="0"/>
              <a:t>the monthly markets; </a:t>
            </a:r>
            <a:r>
              <a:rPr lang="en-US" sz="2000" dirty="0" smtClean="0"/>
              <a:t>through </a:t>
            </a:r>
            <a:r>
              <a:rPr lang="en-US" sz="2000" dirty="0"/>
              <a:t>children’s school activities</a:t>
            </a:r>
            <a:r>
              <a:rPr lang="en-US" sz="2000" dirty="0" smtClean="0"/>
              <a:t>; at </a:t>
            </a:r>
            <a:r>
              <a:rPr lang="en-US" sz="2000" dirty="0"/>
              <a:t>local sporting clubs and events; and </a:t>
            </a:r>
            <a:r>
              <a:rPr lang="en-US" sz="2000" dirty="0" smtClean="0"/>
              <a:t>through </a:t>
            </a:r>
            <a:r>
              <a:rPr lang="en-US" sz="2000" dirty="0"/>
              <a:t>volunteering in the community</a:t>
            </a:r>
            <a:r>
              <a:rPr lang="en-US" dirty="0" smtClean="0"/>
              <a:t>.</a:t>
            </a:r>
            <a:endParaRPr lang="en-AU" dirty="0"/>
          </a:p>
          <a:p>
            <a:pPr lvl="1"/>
            <a:endParaRPr lang="en-US" dirty="0" smtClean="0"/>
          </a:p>
          <a:p>
            <a:pPr lvl="1"/>
            <a:endParaRPr lang="en-AU" dirty="0"/>
          </a:p>
          <a:p>
            <a:endParaRPr lang="en-US" dirty="0"/>
          </a:p>
        </p:txBody>
      </p:sp>
    </p:spTree>
    <p:extLst>
      <p:ext uri="{BB962C8B-B14F-4D97-AF65-F5344CB8AC3E}">
        <p14:creationId xmlns:p14="http://schemas.microsoft.com/office/powerpoint/2010/main" val="3097948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Consultancy approach</a:t>
            </a:r>
            <a:endParaRPr lang="en-US" dirty="0"/>
          </a:p>
        </p:txBody>
      </p:sp>
      <p:sp>
        <p:nvSpPr>
          <p:cNvPr id="8" name="Content Placeholder 7"/>
          <p:cNvSpPr>
            <a:spLocks noGrp="1"/>
          </p:cNvSpPr>
          <p:nvPr>
            <p:ph idx="1"/>
          </p:nvPr>
        </p:nvSpPr>
        <p:spPr/>
        <p:txBody>
          <a:bodyPr>
            <a:normAutofit fontScale="85000" lnSpcReduction="10000"/>
          </a:bodyPr>
          <a:lstStyle/>
          <a:p>
            <a:pPr marL="0" indent="0">
              <a:buNone/>
            </a:pPr>
            <a:endParaRPr lang="en-AU" dirty="0" smtClean="0"/>
          </a:p>
          <a:p>
            <a:pPr marL="0" indent="0" algn="just">
              <a:buNone/>
            </a:pPr>
            <a:r>
              <a:rPr lang="en-AU" dirty="0" smtClean="0"/>
              <a:t>National </a:t>
            </a:r>
            <a:r>
              <a:rPr lang="en-AU" dirty="0"/>
              <a:t>peak body, Cultural Development Network has developed a framework for cultural development planning for councils to support planning that is consistent, systematic and evidence-based. </a:t>
            </a:r>
            <a:endParaRPr lang="en-AU" dirty="0" smtClean="0"/>
          </a:p>
          <a:p>
            <a:pPr marL="0" indent="0" algn="just">
              <a:buNone/>
            </a:pPr>
            <a:endParaRPr lang="en-AU" dirty="0" smtClean="0"/>
          </a:p>
          <a:p>
            <a:pPr marL="0" indent="0" algn="just">
              <a:buNone/>
            </a:pPr>
            <a:r>
              <a:rPr lang="en-AU" dirty="0" smtClean="0"/>
              <a:t>This has been endorsed by the Culture and Arts division of the DLGSC and the Chamber of Arts and Culture WA. Its roll-out in WA is supported by WALGA through training. Town of Bassendean represents one of the first councils to use this national approach. </a:t>
            </a:r>
            <a:endParaRPr lang="en-US" dirty="0"/>
          </a:p>
        </p:txBody>
      </p:sp>
    </p:spTree>
    <p:extLst>
      <p:ext uri="{BB962C8B-B14F-4D97-AF65-F5344CB8AC3E}">
        <p14:creationId xmlns:p14="http://schemas.microsoft.com/office/powerpoint/2010/main" val="27995254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Arts and Cultural Events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9024233"/>
              </p:ext>
            </p:extLst>
          </p:nvPr>
        </p:nvGraphicFramePr>
        <p:xfrm>
          <a:off x="457200" y="1600200"/>
          <a:ext cx="8229600" cy="45974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spcAft>
                          <a:spcPts val="0"/>
                        </a:spcAft>
                      </a:pPr>
                      <a:r>
                        <a:rPr lang="en-US" sz="1200" b="1" dirty="0">
                          <a:effectLst/>
                          <a:latin typeface="Arial"/>
                          <a:ea typeface="ＭＳ 明朝"/>
                          <a:cs typeface="Arial"/>
                        </a:rPr>
                        <a:t>Which events have you attended?</a:t>
                      </a:r>
                      <a:endParaRPr lang="en-AU" sz="1200" dirty="0">
                        <a:effectLst/>
                        <a:latin typeface="Cambria"/>
                        <a:ea typeface="ＭＳ 明朝"/>
                        <a:cs typeface="Times New Roman"/>
                      </a:endParaRPr>
                    </a:p>
                  </a:txBody>
                  <a:tcPr marL="68580" marR="68580" marT="0" marB="0"/>
                </a:tc>
                <a:tc>
                  <a:txBody>
                    <a:bodyPr/>
                    <a:lstStyle/>
                    <a:p>
                      <a:pPr>
                        <a:spcAft>
                          <a:spcPts val="0"/>
                        </a:spcAft>
                      </a:pPr>
                      <a:r>
                        <a:rPr lang="en-US" sz="1200" b="1" dirty="0">
                          <a:effectLst/>
                          <a:latin typeface="Arial"/>
                          <a:ea typeface="ＭＳ 明朝"/>
                          <a:cs typeface="Arial"/>
                        </a:rPr>
                        <a:t>Rank the importance of these events to you?</a:t>
                      </a:r>
                      <a:endParaRPr lang="en-AU" sz="12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00"/>
                  </a:ext>
                </a:extLst>
              </a:tr>
              <a:tr h="370840">
                <a:tc>
                  <a:txBody>
                    <a:bodyPr/>
                    <a:lstStyle/>
                    <a:p>
                      <a:pPr marL="342900" lvl="0" indent="-342900">
                        <a:spcAft>
                          <a:spcPts val="1200"/>
                        </a:spcAft>
                        <a:buFont typeface="+mj-lt"/>
                        <a:buAutoNum type="arabicPeriod"/>
                      </a:pPr>
                      <a:r>
                        <a:rPr lang="en-US" sz="1200" dirty="0">
                          <a:effectLst/>
                          <a:latin typeface="Arial"/>
                          <a:ea typeface="ＭＳ 明朝"/>
                          <a:cs typeface="Arial"/>
                        </a:rPr>
                        <a:t>Old Perth Road monthly </a:t>
                      </a:r>
                      <a:r>
                        <a:rPr lang="en-US" sz="1200" dirty="0" smtClean="0">
                          <a:effectLst/>
                          <a:latin typeface="Arial"/>
                          <a:ea typeface="ＭＳ 明朝"/>
                          <a:cs typeface="Arial"/>
                        </a:rPr>
                        <a:t>markets: 84</a:t>
                      </a:r>
                      <a:endParaRPr lang="en-AU" sz="1200" dirty="0">
                        <a:effectLst/>
                        <a:latin typeface="Cambria"/>
                        <a:ea typeface="ＭＳ 明朝"/>
                        <a:cs typeface="Times New Roman"/>
                      </a:endParaRPr>
                    </a:p>
                  </a:txBody>
                  <a:tcPr marL="68580" marR="68580" marT="0" marB="0"/>
                </a:tc>
                <a:tc>
                  <a:txBody>
                    <a:bodyPr/>
                    <a:lstStyle/>
                    <a:p>
                      <a:pPr marL="342900" lvl="0" indent="-342900">
                        <a:spcAft>
                          <a:spcPts val="1200"/>
                        </a:spcAft>
                        <a:buFont typeface="+mj-lt"/>
                        <a:buAutoNum type="arabicPeriod"/>
                      </a:pPr>
                      <a:r>
                        <a:rPr lang="en-US" sz="1200" dirty="0">
                          <a:effectLst/>
                          <a:latin typeface="Arial"/>
                          <a:ea typeface="ＭＳ 明朝"/>
                          <a:cs typeface="Arial"/>
                        </a:rPr>
                        <a:t>Old Perth Road monthly </a:t>
                      </a:r>
                      <a:r>
                        <a:rPr lang="en-US" sz="1200" dirty="0" smtClean="0">
                          <a:effectLst/>
                          <a:latin typeface="Arial"/>
                          <a:ea typeface="ＭＳ 明朝"/>
                          <a:cs typeface="Arial"/>
                        </a:rPr>
                        <a:t>markets: 58</a:t>
                      </a:r>
                      <a:endParaRPr lang="en-AU" sz="12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01"/>
                  </a:ext>
                </a:extLst>
              </a:tr>
              <a:tr h="370840">
                <a:tc>
                  <a:txBody>
                    <a:bodyPr/>
                    <a:lstStyle/>
                    <a:p>
                      <a:pPr marL="0" lvl="0" indent="0">
                        <a:spcAft>
                          <a:spcPts val="1200"/>
                        </a:spcAft>
                        <a:buFont typeface="+mj-lt"/>
                        <a:buNone/>
                      </a:pPr>
                      <a:r>
                        <a:rPr lang="en-US" sz="1200" dirty="0" smtClean="0">
                          <a:effectLst/>
                          <a:latin typeface="Arial"/>
                          <a:ea typeface="ＭＳ 明朝"/>
                          <a:cs typeface="Arial"/>
                        </a:rPr>
                        <a:t>2.     Australia </a:t>
                      </a:r>
                      <a:r>
                        <a:rPr lang="en-US" sz="1200" dirty="0">
                          <a:effectLst/>
                          <a:latin typeface="Arial"/>
                          <a:ea typeface="ＭＳ 明朝"/>
                          <a:cs typeface="Arial"/>
                        </a:rPr>
                        <a:t>Day Fireworks and </a:t>
                      </a:r>
                      <a:r>
                        <a:rPr lang="en-US" sz="1200" dirty="0" smtClean="0">
                          <a:effectLst/>
                          <a:latin typeface="Arial"/>
                          <a:ea typeface="ＭＳ 明朝"/>
                          <a:cs typeface="Arial"/>
                        </a:rPr>
                        <a:t>celebration:</a:t>
                      </a:r>
                      <a:r>
                        <a:rPr lang="en-US" sz="1200" baseline="0" dirty="0" smtClean="0">
                          <a:effectLst/>
                          <a:latin typeface="Arial"/>
                          <a:ea typeface="ＭＳ 明朝"/>
                          <a:cs typeface="Arial"/>
                        </a:rPr>
                        <a:t> 63</a:t>
                      </a:r>
                      <a:endParaRPr lang="en-AU" sz="1200" dirty="0">
                        <a:effectLst/>
                        <a:latin typeface="Cambria"/>
                        <a:ea typeface="ＭＳ 明朝"/>
                        <a:cs typeface="Times New Roman"/>
                      </a:endParaRPr>
                    </a:p>
                  </a:txBody>
                  <a:tcPr marL="68580" marR="68580" marT="0" marB="0"/>
                </a:tc>
                <a:tc>
                  <a:txBody>
                    <a:bodyPr/>
                    <a:lstStyle/>
                    <a:p>
                      <a:pPr marL="0" lvl="0" indent="0">
                        <a:spcAft>
                          <a:spcPts val="1200"/>
                        </a:spcAft>
                        <a:buFont typeface="+mj-lt"/>
                        <a:buNone/>
                      </a:pPr>
                      <a:r>
                        <a:rPr lang="en-US" sz="1200" dirty="0" smtClean="0">
                          <a:effectLst/>
                          <a:latin typeface="Arial"/>
                          <a:ea typeface="ＭＳ 明朝"/>
                          <a:cs typeface="Arial"/>
                        </a:rPr>
                        <a:t>2.    Bassendean Visual Art Award Exhibition:</a:t>
                      </a:r>
                      <a:r>
                        <a:rPr lang="en-US" sz="1200" baseline="0" dirty="0" smtClean="0">
                          <a:effectLst/>
                          <a:latin typeface="Arial"/>
                          <a:ea typeface="ＭＳ 明朝"/>
                          <a:cs typeface="Arial"/>
                        </a:rPr>
                        <a:t> 39</a:t>
                      </a:r>
                      <a:r>
                        <a:rPr lang="en-US" sz="1200" dirty="0" smtClean="0">
                          <a:effectLst/>
                          <a:latin typeface="Arial"/>
                          <a:ea typeface="ＭＳ 明朝"/>
                          <a:cs typeface="Arial"/>
                        </a:rPr>
                        <a:t>   </a:t>
                      </a:r>
                      <a:endParaRPr lang="en-AU" sz="12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02"/>
                  </a:ext>
                </a:extLst>
              </a:tr>
              <a:tr h="370840">
                <a:tc>
                  <a:txBody>
                    <a:bodyPr/>
                    <a:lstStyle/>
                    <a:p>
                      <a:pPr marL="0" lvl="0" indent="0">
                        <a:spcAft>
                          <a:spcPts val="1200"/>
                        </a:spcAft>
                        <a:buFont typeface="+mj-lt"/>
                        <a:buNone/>
                      </a:pPr>
                      <a:r>
                        <a:rPr lang="en-US" sz="1200" dirty="0" smtClean="0">
                          <a:effectLst/>
                          <a:latin typeface="Arial"/>
                          <a:ea typeface="ＭＳ 明朝"/>
                          <a:cs typeface="Arial"/>
                        </a:rPr>
                        <a:t>3.     Bassendean </a:t>
                      </a:r>
                      <a:r>
                        <a:rPr lang="en-US" sz="1200" dirty="0">
                          <a:effectLst/>
                          <a:latin typeface="Arial"/>
                          <a:ea typeface="ＭＳ 明朝"/>
                          <a:cs typeface="Arial"/>
                        </a:rPr>
                        <a:t>Visual Art Awards </a:t>
                      </a:r>
                      <a:r>
                        <a:rPr lang="en-US" sz="1200" dirty="0" smtClean="0">
                          <a:effectLst/>
                          <a:latin typeface="Arial"/>
                          <a:ea typeface="ＭＳ 明朝"/>
                          <a:cs typeface="Arial"/>
                        </a:rPr>
                        <a:t>Exhibition:</a:t>
                      </a:r>
                      <a:r>
                        <a:rPr lang="en-US" sz="1200" baseline="0" dirty="0" smtClean="0">
                          <a:effectLst/>
                          <a:latin typeface="Arial"/>
                          <a:ea typeface="ＭＳ 明朝"/>
                          <a:cs typeface="Arial"/>
                        </a:rPr>
                        <a:t> 58</a:t>
                      </a:r>
                      <a:endParaRPr lang="en-AU" sz="1200" dirty="0">
                        <a:effectLst/>
                        <a:latin typeface="Cambria"/>
                        <a:ea typeface="ＭＳ 明朝"/>
                        <a:cs typeface="Times New Roman"/>
                      </a:endParaRPr>
                    </a:p>
                  </a:txBody>
                  <a:tcPr marL="68580" marR="68580" marT="0" marB="0"/>
                </a:tc>
                <a:tc>
                  <a:txBody>
                    <a:bodyPr/>
                    <a:lstStyle/>
                    <a:p>
                      <a:pPr marL="0" marR="0" lvl="0" indent="0" algn="l" defTabSz="457200" rtl="0" eaLnBrk="1" fontAlgn="auto" latinLnBrk="0" hangingPunct="1">
                        <a:lnSpc>
                          <a:spcPct val="100000"/>
                        </a:lnSpc>
                        <a:spcBef>
                          <a:spcPts val="0"/>
                        </a:spcBef>
                        <a:spcAft>
                          <a:spcPts val="1200"/>
                        </a:spcAft>
                        <a:buClrTx/>
                        <a:buSzTx/>
                        <a:buFont typeface="+mj-lt"/>
                        <a:buNone/>
                        <a:tabLst/>
                        <a:defRPr/>
                      </a:pPr>
                      <a:r>
                        <a:rPr lang="en-US" sz="1200" dirty="0" smtClean="0">
                          <a:effectLst/>
                          <a:latin typeface="Arial"/>
                          <a:ea typeface="ＭＳ 明朝"/>
                          <a:cs typeface="Arial"/>
                        </a:rPr>
                        <a:t>3.     Relax Program: 35</a:t>
                      </a:r>
                      <a:endParaRPr lang="en-AU" sz="1200" dirty="0" smtClean="0">
                        <a:effectLst/>
                        <a:latin typeface="Cambria"/>
                        <a:ea typeface="ＭＳ 明朝"/>
                        <a:cs typeface="Times New Roman"/>
                      </a:endParaRPr>
                    </a:p>
                  </a:txBody>
                  <a:tcPr marL="68580" marR="68580" marT="0" marB="0"/>
                </a:tc>
                <a:extLst>
                  <a:ext uri="{0D108BD9-81ED-4DB2-BD59-A6C34878D82A}">
                    <a16:rowId xmlns:a16="http://schemas.microsoft.com/office/drawing/2014/main" val="10003"/>
                  </a:ext>
                </a:extLst>
              </a:tr>
              <a:tr h="370840">
                <a:tc>
                  <a:txBody>
                    <a:bodyPr/>
                    <a:lstStyle/>
                    <a:p>
                      <a:pPr marL="0" lvl="0" indent="0">
                        <a:spcAft>
                          <a:spcPts val="1200"/>
                        </a:spcAft>
                        <a:buFont typeface="+mj-lt"/>
                        <a:buNone/>
                      </a:pPr>
                      <a:r>
                        <a:rPr lang="en-US" sz="1200" dirty="0" smtClean="0">
                          <a:effectLst/>
                          <a:latin typeface="Arial"/>
                          <a:ea typeface="ＭＳ 明朝"/>
                          <a:cs typeface="Arial"/>
                        </a:rPr>
                        <a:t>4.     Telethon </a:t>
                      </a:r>
                      <a:r>
                        <a:rPr lang="en-US" sz="1200" dirty="0">
                          <a:effectLst/>
                          <a:latin typeface="Arial"/>
                          <a:ea typeface="ＭＳ 明朝"/>
                          <a:cs typeface="Arial"/>
                        </a:rPr>
                        <a:t>Community </a:t>
                      </a:r>
                      <a:r>
                        <a:rPr lang="en-US" sz="1200" dirty="0" smtClean="0">
                          <a:effectLst/>
                          <a:latin typeface="Arial"/>
                          <a:ea typeface="ＭＳ 明朝"/>
                          <a:cs typeface="Arial"/>
                        </a:rPr>
                        <a:t>Cinemas: 48</a:t>
                      </a:r>
                      <a:endParaRPr lang="en-AU" sz="1200" dirty="0">
                        <a:effectLst/>
                        <a:latin typeface="Cambria"/>
                        <a:ea typeface="ＭＳ 明朝"/>
                        <a:cs typeface="Times New Roman"/>
                      </a:endParaRPr>
                    </a:p>
                  </a:txBody>
                  <a:tcPr marL="68580" marR="68580" marT="0" marB="0"/>
                </a:tc>
                <a:tc>
                  <a:txBody>
                    <a:bodyPr/>
                    <a:lstStyle/>
                    <a:p>
                      <a:pPr marL="0" lvl="0" indent="0">
                        <a:spcAft>
                          <a:spcPts val="1200"/>
                        </a:spcAft>
                        <a:buFont typeface="+mj-lt"/>
                        <a:buNone/>
                      </a:pPr>
                      <a:r>
                        <a:rPr lang="en-US" sz="1200" dirty="0" smtClean="0">
                          <a:effectLst/>
                          <a:latin typeface="Arial"/>
                          <a:ea typeface="ＭＳ 明朝"/>
                          <a:cs typeface="Arial"/>
                        </a:rPr>
                        <a:t>4.    Australia Day Fireworks and celebration:</a:t>
                      </a:r>
                      <a:r>
                        <a:rPr lang="en-US" sz="1200" baseline="0" dirty="0" smtClean="0">
                          <a:effectLst/>
                          <a:latin typeface="Arial"/>
                          <a:ea typeface="ＭＳ 明朝"/>
                          <a:cs typeface="Arial"/>
                        </a:rPr>
                        <a:t> 32</a:t>
                      </a:r>
                      <a:endParaRPr lang="en-AU" sz="12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04"/>
                  </a:ext>
                </a:extLst>
              </a:tr>
              <a:tr h="370840">
                <a:tc>
                  <a:txBody>
                    <a:bodyPr/>
                    <a:lstStyle/>
                    <a:p>
                      <a:pPr marL="0" lvl="0" indent="0">
                        <a:spcAft>
                          <a:spcPts val="1200"/>
                        </a:spcAft>
                        <a:buFont typeface="+mj-lt"/>
                        <a:buNone/>
                      </a:pPr>
                      <a:r>
                        <a:rPr lang="en-US" sz="1200" dirty="0" smtClean="0">
                          <a:effectLst/>
                          <a:latin typeface="Arial"/>
                          <a:ea typeface="ＭＳ 明朝"/>
                          <a:cs typeface="Arial"/>
                        </a:rPr>
                        <a:t>5.      ANZAC Day Ceremony: 41</a:t>
                      </a:r>
                      <a:endParaRPr lang="en-AU" sz="1200" dirty="0">
                        <a:effectLst/>
                        <a:latin typeface="Cambria"/>
                        <a:ea typeface="ＭＳ 明朝"/>
                        <a:cs typeface="Times New Roman"/>
                      </a:endParaRPr>
                    </a:p>
                  </a:txBody>
                  <a:tcPr marL="68580" marR="68580" marT="0" marB="0"/>
                </a:tc>
                <a:tc>
                  <a:txBody>
                    <a:bodyPr/>
                    <a:lstStyle/>
                    <a:p>
                      <a:pPr marL="0" marR="0" lvl="0" indent="0" algn="l" defTabSz="457200" rtl="0" eaLnBrk="1" fontAlgn="auto" latinLnBrk="0" hangingPunct="1">
                        <a:lnSpc>
                          <a:spcPct val="100000"/>
                        </a:lnSpc>
                        <a:spcBef>
                          <a:spcPts val="0"/>
                        </a:spcBef>
                        <a:spcAft>
                          <a:spcPts val="1200"/>
                        </a:spcAft>
                        <a:buClrTx/>
                        <a:buSzTx/>
                        <a:buFont typeface="+mj-lt"/>
                        <a:buNone/>
                        <a:tabLst/>
                        <a:defRPr/>
                      </a:pPr>
                      <a:r>
                        <a:rPr lang="en-US" sz="1200" dirty="0" smtClean="0">
                          <a:effectLst/>
                          <a:latin typeface="Arial"/>
                          <a:ea typeface="ＭＳ 明朝"/>
                          <a:cs typeface="Arial"/>
                        </a:rPr>
                        <a:t>5.    Telethon Community Cinema: 31</a:t>
                      </a:r>
                      <a:endParaRPr lang="en-AU" sz="1200" dirty="0" smtClean="0">
                        <a:effectLst/>
                        <a:latin typeface="Cambria"/>
                        <a:ea typeface="ＭＳ 明朝"/>
                        <a:cs typeface="Times New Roman"/>
                      </a:endParaRPr>
                    </a:p>
                    <a:p>
                      <a:pPr marL="0" lvl="0" indent="0">
                        <a:spcAft>
                          <a:spcPts val="1200"/>
                        </a:spcAft>
                        <a:buFont typeface="+mj-lt"/>
                        <a:buNone/>
                      </a:pPr>
                      <a:endParaRPr lang="en-AU" sz="12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05"/>
                  </a:ext>
                </a:extLst>
              </a:tr>
              <a:tr h="370840">
                <a:tc>
                  <a:txBody>
                    <a:bodyPr/>
                    <a:lstStyle/>
                    <a:p>
                      <a:pPr marL="0" marR="0" lvl="0" indent="0" algn="l" defTabSz="457200" rtl="0" eaLnBrk="1" fontAlgn="auto" latinLnBrk="0" hangingPunct="1">
                        <a:lnSpc>
                          <a:spcPct val="100000"/>
                        </a:lnSpc>
                        <a:spcBef>
                          <a:spcPts val="0"/>
                        </a:spcBef>
                        <a:spcAft>
                          <a:spcPts val="1200"/>
                        </a:spcAft>
                        <a:buClrTx/>
                        <a:buSzTx/>
                        <a:buFont typeface="+mj-lt"/>
                        <a:buNone/>
                        <a:tabLst/>
                        <a:defRPr/>
                      </a:pPr>
                      <a:r>
                        <a:rPr lang="en-US" sz="1200" dirty="0" smtClean="0">
                          <a:effectLst/>
                          <a:latin typeface="Arial"/>
                          <a:ea typeface="ＭＳ 明朝"/>
                          <a:cs typeface="Arial"/>
                        </a:rPr>
                        <a:t>6.      Relax Program:</a:t>
                      </a:r>
                      <a:r>
                        <a:rPr lang="en-US" sz="1200" baseline="0" dirty="0" smtClean="0">
                          <a:effectLst/>
                          <a:latin typeface="Arial"/>
                          <a:ea typeface="ＭＳ 明朝"/>
                          <a:cs typeface="Arial"/>
                        </a:rPr>
                        <a:t> 40</a:t>
                      </a:r>
                      <a:endParaRPr lang="en-AU" sz="1200" dirty="0" smtClean="0">
                        <a:effectLst/>
                        <a:latin typeface="Cambria"/>
                        <a:ea typeface="ＭＳ 明朝"/>
                        <a:cs typeface="Times New Roman"/>
                      </a:endParaRPr>
                    </a:p>
                  </a:txBody>
                  <a:tcPr marL="68580" marR="68580" marT="0" marB="0"/>
                </a:tc>
                <a:tc>
                  <a:txBody>
                    <a:bodyPr/>
                    <a:lstStyle/>
                    <a:p>
                      <a:pPr marL="0" lvl="0" indent="0">
                        <a:spcAft>
                          <a:spcPts val="1200"/>
                        </a:spcAft>
                        <a:buFont typeface="+mj-lt"/>
                        <a:buNone/>
                      </a:pPr>
                      <a:r>
                        <a:rPr lang="en-US" sz="1200" dirty="0" smtClean="0">
                          <a:effectLst/>
                          <a:latin typeface="Arial"/>
                          <a:ea typeface="ＭＳ 明朝"/>
                          <a:cs typeface="Arial"/>
                        </a:rPr>
                        <a:t>6.     ANZAC </a:t>
                      </a:r>
                      <a:r>
                        <a:rPr lang="en-US" sz="1200" dirty="0">
                          <a:effectLst/>
                          <a:latin typeface="Arial"/>
                          <a:ea typeface="ＭＳ 明朝"/>
                          <a:cs typeface="Arial"/>
                        </a:rPr>
                        <a:t>Day </a:t>
                      </a:r>
                      <a:r>
                        <a:rPr lang="en-US" sz="1200" dirty="0" smtClean="0">
                          <a:effectLst/>
                          <a:latin typeface="Arial"/>
                          <a:ea typeface="ＭＳ 明朝"/>
                          <a:cs typeface="Arial"/>
                        </a:rPr>
                        <a:t>Ceremony: 26</a:t>
                      </a:r>
                      <a:endParaRPr lang="en-AU" sz="12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06"/>
                  </a:ext>
                </a:extLst>
              </a:tr>
              <a:tr h="370840">
                <a:tc>
                  <a:txBody>
                    <a:bodyPr/>
                    <a:lstStyle/>
                    <a:p>
                      <a:pPr marL="0" lvl="0" indent="0">
                        <a:spcAft>
                          <a:spcPts val="1200"/>
                        </a:spcAft>
                        <a:buFont typeface="+mj-lt"/>
                        <a:buNone/>
                      </a:pPr>
                      <a:r>
                        <a:rPr lang="en-US" sz="1200" dirty="0" smtClean="0">
                          <a:effectLst/>
                          <a:latin typeface="Arial"/>
                          <a:ea typeface="ＭＳ 明朝"/>
                          <a:cs typeface="Arial"/>
                        </a:rPr>
                        <a:t>7.      NAIDOC </a:t>
                      </a:r>
                      <a:r>
                        <a:rPr lang="en-US" sz="1200" dirty="0">
                          <a:effectLst/>
                          <a:latin typeface="Arial"/>
                          <a:ea typeface="ＭＳ 明朝"/>
                          <a:cs typeface="Arial"/>
                        </a:rPr>
                        <a:t>Family </a:t>
                      </a:r>
                      <a:r>
                        <a:rPr lang="en-US" sz="1200" dirty="0" smtClean="0">
                          <a:effectLst/>
                          <a:latin typeface="Arial"/>
                          <a:ea typeface="ＭＳ 明朝"/>
                          <a:cs typeface="Arial"/>
                        </a:rPr>
                        <a:t>Day: 38</a:t>
                      </a:r>
                      <a:endParaRPr lang="en-AU" sz="1200" dirty="0">
                        <a:effectLst/>
                        <a:latin typeface="Cambria"/>
                        <a:ea typeface="ＭＳ 明朝"/>
                        <a:cs typeface="Times New Roman"/>
                      </a:endParaRPr>
                    </a:p>
                  </a:txBody>
                  <a:tcPr marL="68580" marR="68580" marT="0" marB="0"/>
                </a:tc>
                <a:tc>
                  <a:txBody>
                    <a:bodyPr/>
                    <a:lstStyle/>
                    <a:p>
                      <a:pPr marL="0" lvl="0" indent="0">
                        <a:spcAft>
                          <a:spcPts val="1200"/>
                        </a:spcAft>
                        <a:buFont typeface="+mj-lt"/>
                        <a:buNone/>
                      </a:pPr>
                      <a:r>
                        <a:rPr lang="en-US" sz="1200" dirty="0" smtClean="0">
                          <a:effectLst/>
                          <a:latin typeface="Arial"/>
                          <a:ea typeface="ＭＳ 明朝"/>
                          <a:cs typeface="Arial"/>
                        </a:rPr>
                        <a:t>7.     NAIDOC </a:t>
                      </a:r>
                      <a:r>
                        <a:rPr lang="en-US" sz="1200" dirty="0">
                          <a:effectLst/>
                          <a:latin typeface="Arial"/>
                          <a:ea typeface="ＭＳ 明朝"/>
                          <a:cs typeface="Arial"/>
                        </a:rPr>
                        <a:t>Family </a:t>
                      </a:r>
                      <a:r>
                        <a:rPr lang="en-US" sz="1200" dirty="0" smtClean="0">
                          <a:effectLst/>
                          <a:latin typeface="Arial"/>
                          <a:ea typeface="ＭＳ 明朝"/>
                          <a:cs typeface="Arial"/>
                        </a:rPr>
                        <a:t>Day: 17</a:t>
                      </a:r>
                      <a:endParaRPr lang="en-AU" sz="12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07"/>
                  </a:ext>
                </a:extLst>
              </a:tr>
              <a:tr h="370840">
                <a:tc>
                  <a:txBody>
                    <a:bodyPr/>
                    <a:lstStyle/>
                    <a:p>
                      <a:pPr marL="0" lvl="0" indent="0">
                        <a:spcAft>
                          <a:spcPts val="1200"/>
                        </a:spcAft>
                        <a:buFont typeface="+mj-lt"/>
                        <a:buNone/>
                      </a:pPr>
                      <a:r>
                        <a:rPr lang="en-US" sz="1200" dirty="0" smtClean="0">
                          <a:effectLst/>
                          <a:latin typeface="Arial"/>
                          <a:ea typeface="ＭＳ 明朝"/>
                          <a:cs typeface="Arial"/>
                        </a:rPr>
                        <a:t>8.     Keen </a:t>
                      </a:r>
                      <a:r>
                        <a:rPr lang="en-US" sz="1200" dirty="0">
                          <a:effectLst/>
                          <a:latin typeface="Arial"/>
                          <a:ea typeface="ＭＳ 明朝"/>
                          <a:cs typeface="Arial"/>
                        </a:rPr>
                        <a:t>on </a:t>
                      </a:r>
                      <a:r>
                        <a:rPr lang="en-US" sz="1200" dirty="0" smtClean="0">
                          <a:effectLst/>
                          <a:latin typeface="Arial"/>
                          <a:ea typeface="ＭＳ 明朝"/>
                          <a:cs typeface="Arial"/>
                        </a:rPr>
                        <a:t>Halloween: 27</a:t>
                      </a:r>
                      <a:endParaRPr lang="en-AU" sz="1200" dirty="0">
                        <a:effectLst/>
                        <a:latin typeface="Cambria"/>
                        <a:ea typeface="ＭＳ 明朝"/>
                        <a:cs typeface="Times New Roman"/>
                      </a:endParaRPr>
                    </a:p>
                  </a:txBody>
                  <a:tcPr marL="68580" marR="68580" marT="0" marB="0"/>
                </a:tc>
                <a:tc>
                  <a:txBody>
                    <a:bodyPr/>
                    <a:lstStyle/>
                    <a:p>
                      <a:pPr marL="0" lvl="0" indent="0">
                        <a:spcAft>
                          <a:spcPts val="1200"/>
                        </a:spcAft>
                        <a:buFont typeface="+mj-lt"/>
                        <a:buNone/>
                      </a:pPr>
                      <a:r>
                        <a:rPr lang="en-US" sz="1200" dirty="0" smtClean="0">
                          <a:effectLst/>
                          <a:latin typeface="Arial"/>
                          <a:ea typeface="ＭＳ 明朝"/>
                          <a:cs typeface="Arial"/>
                        </a:rPr>
                        <a:t>8.     WAM </a:t>
                      </a:r>
                      <a:r>
                        <a:rPr lang="en-US" sz="1200" dirty="0">
                          <a:effectLst/>
                          <a:latin typeface="Arial"/>
                          <a:ea typeface="ＭＳ 明朝"/>
                          <a:cs typeface="Arial"/>
                        </a:rPr>
                        <a:t>Fest </a:t>
                      </a:r>
                      <a:r>
                        <a:rPr lang="en-US" sz="1200" dirty="0" smtClean="0">
                          <a:effectLst/>
                          <a:latin typeface="Arial"/>
                          <a:ea typeface="ＭＳ 明朝"/>
                          <a:cs typeface="Arial"/>
                        </a:rPr>
                        <a:t>Live: 12</a:t>
                      </a:r>
                      <a:endParaRPr lang="en-AU" sz="12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08"/>
                  </a:ext>
                </a:extLst>
              </a:tr>
              <a:tr h="370840">
                <a:tc>
                  <a:txBody>
                    <a:bodyPr/>
                    <a:lstStyle/>
                    <a:p>
                      <a:pPr marL="0" lvl="0" indent="0">
                        <a:spcAft>
                          <a:spcPts val="1200"/>
                        </a:spcAft>
                        <a:buFont typeface="+mj-lt"/>
                        <a:buNone/>
                      </a:pPr>
                      <a:r>
                        <a:rPr lang="en-US" sz="1200" dirty="0" smtClean="0">
                          <a:effectLst/>
                          <a:latin typeface="Arial"/>
                          <a:ea typeface="ＭＳ 明朝"/>
                          <a:cs typeface="Arial"/>
                        </a:rPr>
                        <a:t>9.     WAM </a:t>
                      </a:r>
                      <a:r>
                        <a:rPr lang="en-US" sz="1200" dirty="0">
                          <a:effectLst/>
                          <a:latin typeface="Arial"/>
                          <a:ea typeface="ＭＳ 明朝"/>
                          <a:cs typeface="Arial"/>
                        </a:rPr>
                        <a:t>Fest live </a:t>
                      </a:r>
                      <a:r>
                        <a:rPr lang="en-US" sz="1200" dirty="0" smtClean="0">
                          <a:effectLst/>
                          <a:latin typeface="Arial"/>
                          <a:ea typeface="ＭＳ 明朝"/>
                          <a:cs typeface="Arial"/>
                        </a:rPr>
                        <a:t>concerts: 22</a:t>
                      </a:r>
                      <a:endParaRPr lang="en-AU" sz="1200" dirty="0">
                        <a:effectLst/>
                        <a:latin typeface="Cambria"/>
                        <a:ea typeface="ＭＳ 明朝"/>
                        <a:cs typeface="Times New Roman"/>
                      </a:endParaRPr>
                    </a:p>
                  </a:txBody>
                  <a:tcPr marL="68580" marR="68580" marT="0" marB="0"/>
                </a:tc>
                <a:tc>
                  <a:txBody>
                    <a:bodyPr/>
                    <a:lstStyle/>
                    <a:p>
                      <a:pPr marL="0" lvl="0" indent="0">
                        <a:spcAft>
                          <a:spcPts val="1200"/>
                        </a:spcAft>
                        <a:buFont typeface="+mj-lt"/>
                        <a:buNone/>
                      </a:pPr>
                      <a:r>
                        <a:rPr lang="en-US" sz="1200" dirty="0" smtClean="0">
                          <a:effectLst/>
                          <a:latin typeface="Arial"/>
                          <a:ea typeface="ＭＳ 明朝"/>
                          <a:cs typeface="Arial"/>
                        </a:rPr>
                        <a:t>9.     Keen </a:t>
                      </a:r>
                      <a:r>
                        <a:rPr lang="en-US" sz="1200" dirty="0">
                          <a:effectLst/>
                          <a:latin typeface="Arial"/>
                          <a:ea typeface="ＭＳ 明朝"/>
                          <a:cs typeface="Arial"/>
                        </a:rPr>
                        <a:t>on </a:t>
                      </a:r>
                      <a:r>
                        <a:rPr lang="en-US" sz="1200" dirty="0" smtClean="0">
                          <a:effectLst/>
                          <a:latin typeface="Arial"/>
                          <a:ea typeface="ＭＳ 明朝"/>
                          <a:cs typeface="Arial"/>
                        </a:rPr>
                        <a:t>Halloween: 8</a:t>
                      </a:r>
                      <a:endParaRPr lang="en-AU" sz="12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09"/>
                  </a:ext>
                </a:extLst>
              </a:tr>
              <a:tr h="370840">
                <a:tc>
                  <a:txBody>
                    <a:bodyPr/>
                    <a:lstStyle/>
                    <a:p>
                      <a:pPr marL="0" lvl="0" indent="0">
                        <a:spcAft>
                          <a:spcPts val="1200"/>
                        </a:spcAft>
                        <a:buFont typeface="+mj-lt"/>
                        <a:buNone/>
                      </a:pPr>
                      <a:r>
                        <a:rPr lang="en-US" sz="1200" dirty="0" smtClean="0">
                          <a:effectLst/>
                          <a:latin typeface="Arial"/>
                          <a:ea typeface="ＭＳ 明朝"/>
                          <a:cs typeface="Arial"/>
                        </a:rPr>
                        <a:t>10.    Gravit8 </a:t>
                      </a:r>
                      <a:r>
                        <a:rPr lang="en-US" sz="1200" dirty="0">
                          <a:effectLst/>
                          <a:latin typeface="Arial"/>
                          <a:ea typeface="ＭＳ 明朝"/>
                          <a:cs typeface="Arial"/>
                        </a:rPr>
                        <a:t>Youth </a:t>
                      </a:r>
                      <a:r>
                        <a:rPr lang="en-US" sz="1200" dirty="0" smtClean="0">
                          <a:effectLst/>
                          <a:latin typeface="Arial"/>
                          <a:ea typeface="ＭＳ 明朝"/>
                          <a:cs typeface="Arial"/>
                        </a:rPr>
                        <a:t>Festival: 13</a:t>
                      </a:r>
                      <a:endParaRPr lang="en-AU" sz="1200" dirty="0">
                        <a:effectLst/>
                        <a:latin typeface="Cambria"/>
                        <a:ea typeface="ＭＳ 明朝"/>
                        <a:cs typeface="Times New Roman"/>
                      </a:endParaRPr>
                    </a:p>
                  </a:txBody>
                  <a:tcPr marL="68580" marR="68580" marT="0" marB="0"/>
                </a:tc>
                <a:tc>
                  <a:txBody>
                    <a:bodyPr/>
                    <a:lstStyle/>
                    <a:p>
                      <a:pPr marL="0" lvl="0" indent="0">
                        <a:spcAft>
                          <a:spcPts val="1200"/>
                        </a:spcAft>
                        <a:buFont typeface="+mj-lt"/>
                        <a:buNone/>
                      </a:pPr>
                      <a:r>
                        <a:rPr lang="en-US" sz="1200" dirty="0" smtClean="0">
                          <a:effectLst/>
                          <a:latin typeface="Arial"/>
                          <a:ea typeface="ＭＳ 明朝"/>
                          <a:cs typeface="Arial"/>
                        </a:rPr>
                        <a:t>10.    Danjoo </a:t>
                      </a:r>
                      <a:r>
                        <a:rPr lang="en-US" sz="1200" dirty="0">
                          <a:effectLst/>
                          <a:latin typeface="Arial"/>
                          <a:ea typeface="ＭＳ 明朝"/>
                          <a:cs typeface="Arial"/>
                        </a:rPr>
                        <a:t>Koorliny Sorry </a:t>
                      </a:r>
                      <a:r>
                        <a:rPr lang="en-US" sz="1200" dirty="0" smtClean="0">
                          <a:effectLst/>
                          <a:latin typeface="Arial"/>
                          <a:ea typeface="ＭＳ 明朝"/>
                          <a:cs typeface="Arial"/>
                        </a:rPr>
                        <a:t>Day: 7</a:t>
                      </a:r>
                      <a:endParaRPr lang="en-AU" sz="12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10"/>
                  </a:ext>
                </a:extLst>
              </a:tr>
              <a:tr h="370840">
                <a:tc>
                  <a:txBody>
                    <a:bodyPr/>
                    <a:lstStyle/>
                    <a:p>
                      <a:pPr marL="0" lvl="0" indent="0">
                        <a:spcAft>
                          <a:spcPts val="1200"/>
                        </a:spcAft>
                        <a:buFont typeface="+mj-lt"/>
                        <a:buNone/>
                      </a:pPr>
                      <a:r>
                        <a:rPr lang="en-US" sz="1200" dirty="0" smtClean="0">
                          <a:effectLst/>
                          <a:latin typeface="Arial"/>
                          <a:ea typeface="ＭＳ 明朝"/>
                          <a:cs typeface="Arial"/>
                        </a:rPr>
                        <a:t>11.     Danjoo </a:t>
                      </a:r>
                      <a:r>
                        <a:rPr lang="en-US" sz="1200" dirty="0">
                          <a:effectLst/>
                          <a:latin typeface="Arial"/>
                          <a:ea typeface="ＭＳ 明朝"/>
                          <a:cs typeface="Arial"/>
                        </a:rPr>
                        <a:t>Koorliny Sorry </a:t>
                      </a:r>
                      <a:r>
                        <a:rPr lang="en-US" sz="1200" dirty="0" smtClean="0">
                          <a:effectLst/>
                          <a:latin typeface="Arial"/>
                          <a:ea typeface="ＭＳ 明朝"/>
                          <a:cs typeface="Arial"/>
                        </a:rPr>
                        <a:t>Day: 4</a:t>
                      </a:r>
                      <a:endParaRPr lang="en-AU" sz="1200" dirty="0">
                        <a:effectLst/>
                        <a:latin typeface="Cambria"/>
                        <a:ea typeface="ＭＳ 明朝"/>
                        <a:cs typeface="Times New Roman"/>
                      </a:endParaRPr>
                    </a:p>
                  </a:txBody>
                  <a:tcPr marL="68580" marR="68580" marT="0" marB="0"/>
                </a:tc>
                <a:tc>
                  <a:txBody>
                    <a:bodyPr/>
                    <a:lstStyle/>
                    <a:p>
                      <a:pPr marL="0" lvl="0" indent="0">
                        <a:spcAft>
                          <a:spcPts val="1200"/>
                        </a:spcAft>
                        <a:buFont typeface="+mj-lt"/>
                        <a:buNone/>
                      </a:pPr>
                      <a:r>
                        <a:rPr lang="en-US" sz="1200" dirty="0" smtClean="0">
                          <a:effectLst/>
                          <a:latin typeface="Arial"/>
                          <a:ea typeface="ＭＳ 明朝"/>
                          <a:cs typeface="Arial"/>
                        </a:rPr>
                        <a:t>11.</a:t>
                      </a:r>
                      <a:r>
                        <a:rPr lang="en-US" sz="1200" baseline="0" dirty="0" smtClean="0">
                          <a:effectLst/>
                          <a:latin typeface="Arial"/>
                          <a:ea typeface="ＭＳ 明朝"/>
                          <a:cs typeface="Arial"/>
                        </a:rPr>
                        <a:t>    </a:t>
                      </a:r>
                      <a:r>
                        <a:rPr lang="en-US" sz="1200" dirty="0" smtClean="0">
                          <a:effectLst/>
                          <a:latin typeface="Arial"/>
                          <a:ea typeface="ＭＳ 明朝"/>
                          <a:cs typeface="Arial"/>
                        </a:rPr>
                        <a:t>Gravit8 </a:t>
                      </a:r>
                      <a:r>
                        <a:rPr lang="en-US" sz="1200" dirty="0">
                          <a:effectLst/>
                          <a:latin typeface="Arial"/>
                          <a:ea typeface="ＭＳ 明朝"/>
                          <a:cs typeface="Arial"/>
                        </a:rPr>
                        <a:t>Youth </a:t>
                      </a:r>
                      <a:r>
                        <a:rPr lang="en-US" sz="1200" dirty="0" smtClean="0">
                          <a:effectLst/>
                          <a:latin typeface="Arial"/>
                          <a:ea typeface="ＭＳ 明朝"/>
                          <a:cs typeface="Arial"/>
                        </a:rPr>
                        <a:t>Festival: 2</a:t>
                      </a:r>
                      <a:endParaRPr lang="en-AU" sz="12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9831181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72721586"/>
              </p:ext>
            </p:extLst>
          </p:nvPr>
        </p:nvGraphicFramePr>
        <p:xfrm>
          <a:off x="457200" y="521852"/>
          <a:ext cx="8229600" cy="6088268"/>
        </p:xfrm>
        <a:graphic>
          <a:graphicData uri="http://schemas.openxmlformats.org/drawingml/2006/table">
            <a:tbl>
              <a:tblPr firstRow="1" bandRow="1">
                <a:tableStyleId>{5C22544A-7EE6-4342-B048-85BDC9FD1C3A}</a:tableStyleId>
              </a:tblPr>
              <a:tblGrid>
                <a:gridCol w="2430608">
                  <a:extLst>
                    <a:ext uri="{9D8B030D-6E8A-4147-A177-3AD203B41FA5}">
                      <a16:colId xmlns:a16="http://schemas.microsoft.com/office/drawing/2014/main" val="20000"/>
                    </a:ext>
                  </a:extLst>
                </a:gridCol>
                <a:gridCol w="3055792">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941412">
                <a:tc>
                  <a:txBody>
                    <a:bodyPr/>
                    <a:lstStyle/>
                    <a:p>
                      <a:r>
                        <a:rPr lang="en-US" dirty="0" smtClean="0"/>
                        <a:t>What do we want to achieve?</a:t>
                      </a:r>
                      <a:endParaRPr lang="en-US" dirty="0"/>
                    </a:p>
                  </a:txBody>
                  <a:tcPr/>
                </a:tc>
                <a:tc>
                  <a:txBody>
                    <a:bodyPr/>
                    <a:lstStyle/>
                    <a:p>
                      <a:r>
                        <a:rPr lang="en-US" dirty="0" smtClean="0"/>
                        <a:t>What do we know?</a:t>
                      </a:r>
                      <a:endParaRPr lang="en-US" dirty="0"/>
                    </a:p>
                  </a:txBody>
                  <a:tcPr/>
                </a:tc>
                <a:tc>
                  <a:txBody>
                    <a:bodyPr/>
                    <a:lstStyle/>
                    <a:p>
                      <a:r>
                        <a:rPr lang="en-US" dirty="0" smtClean="0"/>
                        <a:t>So what activities will we do?</a:t>
                      </a:r>
                      <a:endParaRPr lang="en-US" dirty="0"/>
                    </a:p>
                  </a:txBody>
                  <a:tcPr/>
                </a:tc>
                <a:extLst>
                  <a:ext uri="{0D108BD9-81ED-4DB2-BD59-A6C34878D82A}">
                    <a16:rowId xmlns:a16="http://schemas.microsoft.com/office/drawing/2014/main" val="10000"/>
                  </a:ext>
                </a:extLst>
              </a:tr>
              <a:tr h="51468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mn-lt"/>
                          <a:ea typeface="+mn-ea"/>
                          <a:cs typeface="+mn-cs"/>
                        </a:rPr>
                        <a:t>Social: </a:t>
                      </a:r>
                      <a:r>
                        <a:rPr lang="en-US" sz="1000" b="0" kern="1200" dirty="0" smtClean="0">
                          <a:solidFill>
                            <a:schemeClr val="dk1"/>
                          </a:solidFill>
                          <a:effectLst/>
                          <a:latin typeface="+mn-lt"/>
                          <a:ea typeface="+mn-ea"/>
                          <a:cs typeface="+mn-cs"/>
                        </a:rPr>
                        <a:t>1.1: Build a sense of place and belonging</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000" b="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mn-lt"/>
                          <a:ea typeface="+mn-ea"/>
                          <a:cs typeface="+mn-cs"/>
                        </a:rPr>
                        <a:t>BELONGING: Connection to a shared heritage experienced</a:t>
                      </a:r>
                      <a:endParaRPr lang="en-AU" sz="1000" kern="1200" dirty="0" smtClean="0">
                        <a:solidFill>
                          <a:schemeClr val="dk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AU" sz="1000" b="0" kern="1200" dirty="0" smtClean="0">
                        <a:solidFill>
                          <a:schemeClr val="dk1"/>
                        </a:solidFill>
                        <a:effectLst/>
                        <a:latin typeface="+mn-lt"/>
                        <a:ea typeface="+mn-ea"/>
                        <a:cs typeface="+mn-cs"/>
                      </a:endParaRPr>
                    </a:p>
                    <a:p>
                      <a:endParaRPr lang="en-US" sz="1000" dirty="0" smtClean="0"/>
                    </a:p>
                    <a:p>
                      <a:endParaRPr lang="en-US" sz="1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1" dirty="0" smtClean="0"/>
                        <a:t>1. Evidence shows that the events are mainly focused in Bassendean Town Centre, or Ashfield. Few events take place in the Eden Hill area. There is a strong call for more activities to be planned for Eden Hill residents in the open spaces of Mary Crescent or Jubilee Reserve.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000" b="1"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000" b="1" dirty="0" smtClean="0"/>
                        <a:t>2.  The community love the events, and whilst some are more important to them than others, more activation is requested rather than less. With a small Council team, and a limited budget, how does the Council meet this demand?</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000" b="1"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000" b="1" dirty="0" smtClean="0"/>
                        <a:t>3. What are the implications across the Town of Bassendean teams of empowering the community and external providers to put on more events?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000" b="1"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000" dirty="0" smtClean="0"/>
                    </a:p>
                    <a:p>
                      <a:endParaRPr lang="en-US" sz="1000" dirty="0"/>
                    </a:p>
                  </a:txBody>
                  <a:tcPr/>
                </a:tc>
                <a:tc>
                  <a:txBody>
                    <a:bodyPr/>
                    <a:lstStyle/>
                    <a:p>
                      <a:pPr marL="285750" indent="-285750">
                        <a:buFont typeface="Arial"/>
                        <a:buChar char="•"/>
                      </a:pPr>
                      <a:r>
                        <a:rPr lang="en-US" sz="1000" dirty="0" smtClean="0"/>
                        <a:t>Consult, plan, set up partnerships for a sustainable “event” in Mary Crescent Reserve: link to activating Alf F Hall, and the disused shopping centre? Could there be an artist incubator pop-up studios in space, one year in lead up to the event?</a:t>
                      </a:r>
                    </a:p>
                    <a:p>
                      <a:pPr marL="285750" indent="-285750">
                        <a:buFont typeface="Arial"/>
                        <a:buChar char="•"/>
                      </a:pPr>
                      <a:r>
                        <a:rPr lang="en-US" sz="1000" dirty="0" smtClean="0"/>
                        <a:t>Multi-cultural Festival: redefine to represent the Bassendean multicultural community. Celebrate Bassendean through its multicultural community, Inclusivity Festival.</a:t>
                      </a:r>
                    </a:p>
                    <a:p>
                      <a:pPr marL="285750" indent="-285750">
                        <a:buFont typeface="Arial"/>
                        <a:buChar char="•"/>
                      </a:pPr>
                      <a:r>
                        <a:rPr lang="en-US" sz="1000" dirty="0" smtClean="0"/>
                        <a:t>Link to the Eden Hill Primary</a:t>
                      </a:r>
                      <a:r>
                        <a:rPr lang="en-US" sz="1000" baseline="0" dirty="0" smtClean="0"/>
                        <a:t> School, and others: have had multicultural celebration with families, how grow to become public festival?</a:t>
                      </a:r>
                    </a:p>
                    <a:p>
                      <a:pPr marL="285750" indent="-285750">
                        <a:buFont typeface="Arial"/>
                        <a:buChar char="•"/>
                      </a:pPr>
                      <a:r>
                        <a:rPr lang="en-US" sz="1000" baseline="0" dirty="0" smtClean="0"/>
                        <a:t>Build incentives for external and community events: how assist? Buy shared infrastructure and equipment, share risk planning information and training, help apply for grants, </a:t>
                      </a:r>
                      <a:r>
                        <a:rPr lang="en-US" sz="1000" baseline="0" dirty="0" smtClean="0"/>
                        <a:t>Neighborhood </a:t>
                      </a:r>
                      <a:r>
                        <a:rPr lang="en-US" sz="1000" baseline="0" dirty="0" smtClean="0"/>
                        <a:t>activation sponsorship: consider small grants level that</a:t>
                      </a:r>
                      <a:r>
                        <a:rPr lang="fr-FR" sz="1000" baseline="0" dirty="0" smtClean="0"/>
                        <a:t>’</a:t>
                      </a:r>
                      <a:r>
                        <a:rPr lang="en-US" sz="1000" baseline="0" dirty="0" smtClean="0"/>
                        <a:t>s needed, </a:t>
                      </a:r>
                    </a:p>
                    <a:p>
                      <a:pPr marL="285750" indent="-285750">
                        <a:buFont typeface="Arial"/>
                        <a:buChar char="•"/>
                      </a:pPr>
                      <a:r>
                        <a:rPr lang="en-US" sz="1000" baseline="0" dirty="0" smtClean="0"/>
                        <a:t>How do people negotiate the different areas of council needed to have an event approval?</a:t>
                      </a:r>
                    </a:p>
                    <a:p>
                      <a:pPr marL="285750" indent="-285750">
                        <a:buFont typeface="Arial"/>
                        <a:buChar char="•"/>
                      </a:pPr>
                      <a:r>
                        <a:rPr lang="en-US" sz="1000" baseline="0" dirty="0" smtClean="0"/>
                        <a:t>Shift Australia day representations through films and stories of local multicultural population’s stories</a:t>
                      </a:r>
                    </a:p>
                    <a:p>
                      <a:pPr marL="285750" indent="-285750">
                        <a:buFont typeface="Arial"/>
                        <a:buChar char="•"/>
                      </a:pPr>
                      <a:r>
                        <a:rPr lang="en-US" sz="1000" baseline="0" dirty="0" smtClean="0"/>
                        <a:t>Can community groups contribute to events as a return for peppercorn rent and </a:t>
                      </a:r>
                      <a:r>
                        <a:rPr lang="en-US" sz="1000" baseline="0" dirty="0" smtClean="0"/>
                        <a:t>facility </a:t>
                      </a:r>
                      <a:r>
                        <a:rPr lang="en-US" sz="1000" baseline="0" dirty="0" smtClean="0"/>
                        <a:t>use.</a:t>
                      </a:r>
                    </a:p>
                    <a:p>
                      <a:pPr marL="285750" indent="-285750">
                        <a:buFont typeface="Arial"/>
                        <a:buChar char="•"/>
                      </a:pPr>
                      <a:endParaRPr lang="en-US" sz="10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580015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Facilities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When asked in the survey of more facilities for arts and culture are </a:t>
            </a:r>
            <a:r>
              <a:rPr lang="en-US" dirty="0" smtClean="0"/>
              <a:t>needed</a:t>
            </a:r>
            <a:r>
              <a:rPr lang="en-US" b="1" dirty="0" smtClean="0"/>
              <a:t>: </a:t>
            </a:r>
            <a:r>
              <a:rPr lang="en-US" sz="4000" b="1" dirty="0" smtClean="0"/>
              <a:t>44</a:t>
            </a:r>
            <a:r>
              <a:rPr lang="en-US" sz="4000" b="1" dirty="0"/>
              <a:t>% said Yes; </a:t>
            </a:r>
            <a:r>
              <a:rPr lang="en-US" sz="4000" b="1" dirty="0" smtClean="0"/>
              <a:t>56</a:t>
            </a:r>
            <a:r>
              <a:rPr lang="en-US" sz="4000" b="1" dirty="0"/>
              <a:t>% said No. </a:t>
            </a:r>
            <a:endParaRPr lang="en-AU" sz="4000" b="1" dirty="0"/>
          </a:p>
          <a:p>
            <a:pPr lvl="0"/>
            <a:r>
              <a:rPr lang="en-US" dirty="0"/>
              <a:t>Multi-purpose performance and arts hub that offers opportunities for theatre and dance as well as active workshops, and exhibitions. (Old Fire Station)</a:t>
            </a:r>
            <a:endParaRPr lang="en-AU" dirty="0"/>
          </a:p>
          <a:p>
            <a:pPr lvl="0"/>
            <a:r>
              <a:rPr lang="en-US" dirty="0"/>
              <a:t>Art Gallery for exhibitions</a:t>
            </a:r>
            <a:endParaRPr lang="en-AU" dirty="0"/>
          </a:p>
          <a:p>
            <a:pPr lvl="0"/>
            <a:r>
              <a:rPr lang="en-US" dirty="0"/>
              <a:t>Studio and workshop spaces for collaborative creation;</a:t>
            </a:r>
            <a:endParaRPr lang="en-AU" dirty="0"/>
          </a:p>
          <a:p>
            <a:pPr lvl="0"/>
            <a:r>
              <a:rPr lang="en-US" sz="2400" dirty="0"/>
              <a:t>Pop-up spaces for activities</a:t>
            </a:r>
            <a:endParaRPr lang="en-AU" sz="2400" dirty="0"/>
          </a:p>
          <a:p>
            <a:pPr lvl="0"/>
            <a:r>
              <a:rPr lang="en-US" sz="2400" dirty="0"/>
              <a:t>Amphitheatre or stage in park (BIC and Sandy Beach referenced)</a:t>
            </a:r>
            <a:endParaRPr lang="en-AU" sz="2400" dirty="0"/>
          </a:p>
          <a:p>
            <a:pPr lvl="0"/>
            <a:r>
              <a:rPr lang="en-US" sz="2400" dirty="0"/>
              <a:t>New opportunities for facilities and hub in Eden Hill.</a:t>
            </a:r>
            <a:endParaRPr lang="en-AU" sz="2400" dirty="0"/>
          </a:p>
          <a:p>
            <a:pPr marL="0" indent="0">
              <a:buNone/>
            </a:pPr>
            <a:endParaRPr lang="en-US" dirty="0"/>
          </a:p>
        </p:txBody>
      </p:sp>
    </p:spTree>
    <p:extLst>
      <p:ext uri="{BB962C8B-B14F-4D97-AF65-F5344CB8AC3E}">
        <p14:creationId xmlns:p14="http://schemas.microsoft.com/office/powerpoint/2010/main" val="2620279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02546084"/>
              </p:ext>
            </p:extLst>
          </p:nvPr>
        </p:nvGraphicFramePr>
        <p:xfrm>
          <a:off x="457200" y="608827"/>
          <a:ext cx="8229600" cy="5363398"/>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852358">
                <a:tc>
                  <a:txBody>
                    <a:bodyPr/>
                    <a:lstStyle/>
                    <a:p>
                      <a:r>
                        <a:rPr lang="en-US" dirty="0" smtClean="0"/>
                        <a:t>What do we want to achieve?</a:t>
                      </a:r>
                      <a:endParaRPr lang="en-US" dirty="0"/>
                    </a:p>
                  </a:txBody>
                  <a:tcPr/>
                </a:tc>
                <a:tc>
                  <a:txBody>
                    <a:bodyPr/>
                    <a:lstStyle/>
                    <a:p>
                      <a:r>
                        <a:rPr lang="en-US" dirty="0" smtClean="0"/>
                        <a:t>What do we know?</a:t>
                      </a:r>
                      <a:endParaRPr lang="en-US" dirty="0"/>
                    </a:p>
                  </a:txBody>
                  <a:tcPr/>
                </a:tc>
                <a:tc>
                  <a:txBody>
                    <a:bodyPr/>
                    <a:lstStyle/>
                    <a:p>
                      <a:r>
                        <a:rPr lang="en-US" dirty="0" smtClean="0"/>
                        <a:t>So what activities will we do?</a:t>
                      </a:r>
                      <a:endParaRPr lang="en-US" dirty="0"/>
                    </a:p>
                  </a:txBody>
                  <a:tcPr/>
                </a:tc>
                <a:extLst>
                  <a:ext uri="{0D108BD9-81ED-4DB2-BD59-A6C34878D82A}">
                    <a16:rowId xmlns:a16="http://schemas.microsoft.com/office/drawing/2014/main" val="10000"/>
                  </a:ext>
                </a:extLst>
              </a:tr>
              <a:tr h="4379225">
                <a:tc>
                  <a:txBody>
                    <a:bodyPr/>
                    <a:lstStyle/>
                    <a:p>
                      <a:r>
                        <a:rPr lang="en-US" sz="1000" b="1" dirty="0" smtClean="0"/>
                        <a:t>Social: 1.2 Ensure all community members have the opportunity to be active, socialise and be connected.</a:t>
                      </a:r>
                      <a:r>
                        <a:rPr lang="en-AU" sz="1000" dirty="0" smtClean="0"/>
                        <a:t/>
                      </a:r>
                      <a:br>
                        <a:rPr lang="en-AU" sz="1000" dirty="0" smtClean="0"/>
                      </a:br>
                      <a:endParaRPr lang="en-AU" sz="100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mn-lt"/>
                          <a:ea typeface="+mn-ea"/>
                          <a:cs typeface="+mn-cs"/>
                        </a:rPr>
                        <a:t>APPRECIATION: Cultural diversity appreciated; and </a:t>
                      </a:r>
                      <a:endParaRPr lang="en-AU" sz="1000" kern="1200" dirty="0" smtClean="0">
                        <a:solidFill>
                          <a:schemeClr val="dk1"/>
                        </a:solidFill>
                        <a:effectLst/>
                        <a:latin typeface="+mn-lt"/>
                        <a:ea typeface="+mn-ea"/>
                        <a:cs typeface="+mn-cs"/>
                      </a:endParaRPr>
                    </a:p>
                    <a:p>
                      <a:r>
                        <a:rPr lang="en-US" sz="1000" b="1" dirty="0" smtClean="0"/>
                        <a:t>STIMULATION: Creative stimulation</a:t>
                      </a:r>
                    </a:p>
                    <a:p>
                      <a:endParaRPr lang="en-AU" sz="1000" dirty="0" smtClean="0"/>
                    </a:p>
                    <a:p>
                      <a:endParaRPr lang="en-US" sz="1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1" dirty="0" smtClean="0"/>
                        <a:t>4. How do the current facilities meet the needs of the arts and cultural community more? With some low usage, and high regular user rates, how do we open these facilities to new community groups and members?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000" b="1"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000" b="1" dirty="0" smtClean="0"/>
                        <a:t>5. With a 60% population growth predicted in the next thirty years, how does this impact on the number of community facilities needed, and their accessibility to all aspects of community and cultural use?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000" b="1" dirty="0" smtClean="0"/>
                    </a:p>
                  </a:txBody>
                  <a:tcPr/>
                </a:tc>
                <a:tc>
                  <a:txBody>
                    <a:bodyPr/>
                    <a:lstStyle/>
                    <a:p>
                      <a:pPr marL="285750" indent="-285750">
                        <a:buFont typeface="Arial"/>
                        <a:buChar char="•"/>
                      </a:pPr>
                      <a:r>
                        <a:rPr lang="en-US" sz="1000" dirty="0" smtClean="0"/>
                        <a:t>What partnerships can be formed for space access in surrounding local gov areas: Swan at Midland Junction Arts centre, Railway Workshops, Artsource, Old TAFE, or Bayswater</a:t>
                      </a:r>
                      <a:r>
                        <a:rPr lang="en-US" sz="1000" baseline="0" dirty="0" smtClean="0"/>
                        <a:t> and Ellis House, or Belmont’s new proposed Civic Centre</a:t>
                      </a:r>
                    </a:p>
                    <a:p>
                      <a:pPr marL="285750" indent="-285750">
                        <a:buFont typeface="Arial"/>
                        <a:buChar char="•"/>
                      </a:pPr>
                      <a:r>
                        <a:rPr lang="en-US" sz="1000" baseline="0" dirty="0" smtClean="0"/>
                        <a:t>Continue to build on  partnership with CJ ArtsHouse.</a:t>
                      </a:r>
                    </a:p>
                    <a:p>
                      <a:pPr marL="285750" indent="-285750">
                        <a:buFont typeface="Arial"/>
                        <a:buChar char="•"/>
                      </a:pPr>
                      <a:r>
                        <a:rPr lang="en-US" sz="1000" baseline="0" dirty="0" smtClean="0"/>
                        <a:t>Consider review of </a:t>
                      </a:r>
                      <a:r>
                        <a:rPr lang="en-US" sz="1000" baseline="0" dirty="0" smtClean="0"/>
                        <a:t>facility </a:t>
                      </a:r>
                      <a:r>
                        <a:rPr lang="en-US" sz="1000" baseline="0" dirty="0" smtClean="0"/>
                        <a:t>usage. Align usage to cultural plan?  Consider off-setting the hire income for return of use to further the cultural projects and heritage outcomes?</a:t>
                      </a:r>
                    </a:p>
                    <a:p>
                      <a:pPr marL="285750" indent="-285750">
                        <a:buFont typeface="Arial"/>
                        <a:buChar char="•"/>
                      </a:pPr>
                      <a:r>
                        <a:rPr lang="en-US" sz="1000" baseline="0" dirty="0" smtClean="0"/>
                        <a:t>Could the Community centre become, prioritised for cultural usage, and Seniors/Community become more community use?</a:t>
                      </a:r>
                    </a:p>
                    <a:p>
                      <a:pPr marL="285750" indent="-285750">
                        <a:buFont typeface="Arial"/>
                        <a:buChar char="•"/>
                      </a:pPr>
                      <a:r>
                        <a:rPr lang="en-US" sz="1000" baseline="0" dirty="0" smtClean="0"/>
                        <a:t>Build new cultural studios and exhibition space as part of the development of the Eden hill shopping Centre site, incentive as part of Per cent for Art Scheme?</a:t>
                      </a:r>
                    </a:p>
                    <a:p>
                      <a:pPr marL="285750" indent="-285750">
                        <a:buFont typeface="Arial"/>
                        <a:buChar char="•"/>
                      </a:pPr>
                      <a:r>
                        <a:rPr lang="en-US" sz="1000" baseline="0" dirty="0" smtClean="0"/>
                        <a:t>New Live/Work area of Ashfield/Eden Hill Industrial to include studios, shared collab spaces etc.</a:t>
                      </a:r>
                    </a:p>
                    <a:p>
                      <a:pPr marL="285750" indent="-285750">
                        <a:buFont typeface="Arial"/>
                        <a:buChar char="•"/>
                      </a:pPr>
                      <a:r>
                        <a:rPr lang="en-US" sz="1000" baseline="0" dirty="0" smtClean="0"/>
                        <a:t>EOI process for regular faciiltiy users?  Identify the groups who can deliver on Council strategies.</a:t>
                      </a:r>
                    </a:p>
                    <a:p>
                      <a:pPr marL="285750" indent="-285750">
                        <a:buFont typeface="Arial"/>
                        <a:buChar char="•"/>
                      </a:pPr>
                      <a:endParaRPr lang="en-US" sz="1000" baseline="0" dirty="0" smtClean="0"/>
                    </a:p>
                    <a:p>
                      <a:pPr marL="285750" indent="-285750">
                        <a:buFont typeface="Arial"/>
                        <a:buChar char="•"/>
                      </a:pPr>
                      <a:endParaRPr lang="en-US" sz="10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216402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Diversity</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Research </a:t>
            </a:r>
            <a:r>
              <a:rPr lang="en-US" dirty="0" smtClean="0"/>
              <a:t>by Community Arts Network and the Office of Multicultural Interests shows </a:t>
            </a:r>
            <a:r>
              <a:rPr lang="en-US" dirty="0"/>
              <a:t>Bassendean as the 27</a:t>
            </a:r>
            <a:r>
              <a:rPr lang="en-US" baseline="30000" dirty="0"/>
              <a:t>th</a:t>
            </a:r>
            <a:r>
              <a:rPr lang="en-US" dirty="0"/>
              <a:t> most culturally and linguistically diverse Local Government area, </a:t>
            </a:r>
            <a:r>
              <a:rPr lang="en-US" dirty="0" smtClean="0"/>
              <a:t> </a:t>
            </a:r>
            <a:r>
              <a:rPr lang="en-US" dirty="0"/>
              <a:t>bordered</a:t>
            </a:r>
            <a:r>
              <a:rPr lang="en-US" b="1" dirty="0"/>
              <a:t> </a:t>
            </a:r>
            <a:r>
              <a:rPr lang="en-US" dirty="0"/>
              <a:t>by two of the top ten local government areas: City of Bayswater at 27.2% and City of Swan at 18.8% of its population</a:t>
            </a:r>
            <a:r>
              <a:rPr lang="en-US" dirty="0" smtClean="0"/>
              <a:t>.</a:t>
            </a:r>
          </a:p>
          <a:p>
            <a:pPr marL="0" indent="0">
              <a:buNone/>
            </a:pPr>
            <a:r>
              <a:rPr lang="en-US" dirty="0"/>
              <a:t>Bassendean’s population: 65% born in Australia, 35% born overseas; most common ancestries: 28.2% English, 23% Australian, 8.4% Irish, 7.2% Scottish, 4.2% Italian.</a:t>
            </a:r>
            <a:endParaRPr lang="en-AU" dirty="0"/>
          </a:p>
          <a:p>
            <a:pPr marL="0" indent="0">
              <a:buNone/>
            </a:pPr>
            <a:r>
              <a:rPr lang="en-US" dirty="0" smtClean="0"/>
              <a:t>79.3</a:t>
            </a:r>
            <a:r>
              <a:rPr lang="en-US" dirty="0"/>
              <a:t>% speak only English at home, next most common languages are: Italian, Mandarin, Vietnamese, French and Cantonese</a:t>
            </a:r>
            <a:r>
              <a:rPr lang="en-US" dirty="0" smtClean="0"/>
              <a:t>.</a:t>
            </a:r>
          </a:p>
          <a:p>
            <a:pPr marL="0" indent="0">
              <a:buNone/>
            </a:pPr>
            <a:r>
              <a:rPr lang="en-US" dirty="0"/>
              <a:t>Bassendean has a growing population of overseas born residents, 2016 data reveals of the 1857 identified; 294 are from India, 163 Philippines, 132 Vietnam, 125 China, 93 Malaysia, 59 Myanmar, 58 Croatia, 50 Poland. </a:t>
            </a:r>
          </a:p>
          <a:p>
            <a:pPr marL="0" indent="0">
              <a:buNone/>
            </a:pPr>
            <a:r>
              <a:rPr lang="en-US" dirty="0"/>
              <a:t>Further countries are represented: Indonesia, Thailand, Hong Kong, Japan, Pakistan, Sri Lanka, Mauritius, Nepal, Sudan, Ethiopia, Zambia, and European countries such as Serbia, Macedonia, Bosnia and Herzegovina, Malta, France and Belgium.</a:t>
            </a:r>
            <a:endParaRPr lang="en-AU" dirty="0"/>
          </a:p>
          <a:p>
            <a:pPr marL="0" indent="0">
              <a:buNone/>
            </a:pPr>
            <a:endParaRPr lang="en-AU" dirty="0"/>
          </a:p>
          <a:p>
            <a:pPr marL="0" indent="0">
              <a:buNone/>
            </a:pPr>
            <a:endParaRPr lang="en-AU" dirty="0"/>
          </a:p>
          <a:p>
            <a:endParaRPr lang="en-US" dirty="0"/>
          </a:p>
        </p:txBody>
      </p:sp>
    </p:spTree>
    <p:extLst>
      <p:ext uri="{BB962C8B-B14F-4D97-AF65-F5344CB8AC3E}">
        <p14:creationId xmlns:p14="http://schemas.microsoft.com/office/powerpoint/2010/main" val="41387370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Aboriginal and Torres Strait Islander people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2016 </a:t>
            </a:r>
            <a:r>
              <a:rPr lang="en-US" dirty="0"/>
              <a:t>Census data Diversity: 383 Aboriginal persons resident or 2.5% of the </a:t>
            </a:r>
            <a:r>
              <a:rPr lang="en-US" dirty="0" smtClean="0"/>
              <a:t>Town of Bassendean’s population.</a:t>
            </a:r>
          </a:p>
          <a:p>
            <a:pPr marL="0" indent="0">
              <a:buNone/>
            </a:pPr>
            <a:endParaRPr lang="en-US" dirty="0" smtClean="0"/>
          </a:p>
          <a:p>
            <a:pPr marL="0" indent="0">
              <a:buNone/>
            </a:pPr>
            <a:r>
              <a:rPr lang="en-US" b="1" dirty="0" smtClean="0"/>
              <a:t>How community describe </a:t>
            </a:r>
            <a:r>
              <a:rPr lang="en-US" b="1" dirty="0"/>
              <a:t>awareness and knowledge of </a:t>
            </a:r>
            <a:r>
              <a:rPr lang="en-US" b="1" dirty="0"/>
              <a:t>Whadjuk</a:t>
            </a:r>
            <a:r>
              <a:rPr lang="en-US" b="1" dirty="0"/>
              <a:t> </a:t>
            </a:r>
            <a:r>
              <a:rPr lang="en-US" b="1" dirty="0"/>
              <a:t>Noongar</a:t>
            </a:r>
            <a:r>
              <a:rPr lang="en-US" b="1" dirty="0"/>
              <a:t> culture in Bassendean area?</a:t>
            </a:r>
            <a:endParaRPr lang="en-AU" dirty="0"/>
          </a:p>
          <a:p>
            <a:r>
              <a:rPr lang="en-US" dirty="0" smtClean="0"/>
              <a:t>13.4%</a:t>
            </a:r>
            <a:r>
              <a:rPr lang="en-US" dirty="0"/>
              <a:t>: No knowledge</a:t>
            </a:r>
            <a:endParaRPr lang="en-AU" dirty="0"/>
          </a:p>
          <a:p>
            <a:r>
              <a:rPr lang="en-US" dirty="0" smtClean="0"/>
              <a:t>36.1%</a:t>
            </a:r>
            <a:r>
              <a:rPr lang="en-US" dirty="0"/>
              <a:t>: </a:t>
            </a:r>
            <a:r>
              <a:rPr lang="en-US" dirty="0" smtClean="0"/>
              <a:t>Understand </a:t>
            </a:r>
            <a:r>
              <a:rPr lang="en-US" dirty="0"/>
              <a:t>some </a:t>
            </a:r>
            <a:r>
              <a:rPr lang="en-US" dirty="0" smtClean="0"/>
              <a:t>but would </a:t>
            </a:r>
            <a:r>
              <a:rPr lang="en-US" dirty="0"/>
              <a:t>like to know </a:t>
            </a:r>
            <a:r>
              <a:rPr lang="en-US" dirty="0" smtClean="0"/>
              <a:t>more;</a:t>
            </a:r>
            <a:endParaRPr lang="en-AU" dirty="0"/>
          </a:p>
          <a:p>
            <a:r>
              <a:rPr lang="en-US" dirty="0" smtClean="0"/>
              <a:t>17.5%: </a:t>
            </a:r>
            <a:r>
              <a:rPr lang="en-US" dirty="0"/>
              <a:t>Would like to see more </a:t>
            </a:r>
            <a:r>
              <a:rPr lang="en-US" dirty="0" smtClean="0"/>
              <a:t>acknowledgement;</a:t>
            </a:r>
            <a:endParaRPr lang="en-AU" dirty="0"/>
          </a:p>
          <a:p>
            <a:r>
              <a:rPr lang="en-US" dirty="0" smtClean="0"/>
              <a:t>33%: Strongly </a:t>
            </a:r>
            <a:r>
              <a:rPr lang="en-US" dirty="0"/>
              <a:t>support celebration </a:t>
            </a:r>
            <a:r>
              <a:rPr lang="en-US" dirty="0" smtClean="0"/>
              <a:t>of; </a:t>
            </a:r>
            <a:endParaRPr lang="en-AU" dirty="0"/>
          </a:p>
          <a:p>
            <a:endParaRPr lang="en-AU" dirty="0"/>
          </a:p>
          <a:p>
            <a:endParaRPr lang="en-US" dirty="0"/>
          </a:p>
        </p:txBody>
      </p:sp>
    </p:spTree>
    <p:extLst>
      <p:ext uri="{BB962C8B-B14F-4D97-AF65-F5344CB8AC3E}">
        <p14:creationId xmlns:p14="http://schemas.microsoft.com/office/powerpoint/2010/main" val="9383403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Whadjuk</a:t>
            </a:r>
            <a:r>
              <a:rPr lang="en-US" dirty="0" smtClean="0"/>
              <a:t> </a:t>
            </a:r>
            <a:r>
              <a:rPr lang="en-US" dirty="0" smtClean="0"/>
              <a:t>Noongar</a:t>
            </a:r>
            <a:r>
              <a:rPr lang="en-US" dirty="0" smtClean="0"/>
              <a:t> Culture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Would </a:t>
            </a:r>
            <a:r>
              <a:rPr lang="en-US" b="1" dirty="0"/>
              <a:t>like to see </a:t>
            </a:r>
            <a:r>
              <a:rPr lang="en-US" b="1" dirty="0"/>
              <a:t>Whadjuck</a:t>
            </a:r>
            <a:r>
              <a:rPr lang="en-US" b="1" dirty="0"/>
              <a:t> </a:t>
            </a:r>
            <a:r>
              <a:rPr lang="en-US" b="1" dirty="0"/>
              <a:t>Noongar</a:t>
            </a:r>
            <a:r>
              <a:rPr lang="en-US" b="1" dirty="0"/>
              <a:t> culture celebrated through?</a:t>
            </a:r>
            <a:endParaRPr lang="en-AU" dirty="0"/>
          </a:p>
          <a:p>
            <a:pPr lvl="0"/>
            <a:r>
              <a:rPr lang="en-US" sz="3400" dirty="0" smtClean="0"/>
              <a:t>Signage </a:t>
            </a:r>
            <a:r>
              <a:rPr lang="en-US" sz="3400" dirty="0"/>
              <a:t>and interpretive art on trails telling significant stories</a:t>
            </a:r>
            <a:endParaRPr lang="en-AU" sz="3400" dirty="0"/>
          </a:p>
          <a:p>
            <a:pPr lvl="0"/>
            <a:r>
              <a:rPr lang="en-US" sz="3400" dirty="0"/>
              <a:t>Heritage walks, sharing stories by elders around the Town of Bassendean area</a:t>
            </a:r>
            <a:endParaRPr lang="en-AU" sz="3400" dirty="0"/>
          </a:p>
          <a:p>
            <a:pPr lvl="0"/>
            <a:r>
              <a:rPr lang="en-US" sz="3400" dirty="0"/>
              <a:t>More opportunities for local schools to share and learn </a:t>
            </a:r>
            <a:r>
              <a:rPr lang="en-US" sz="3400" dirty="0"/>
              <a:t>Noongar</a:t>
            </a:r>
            <a:r>
              <a:rPr lang="en-US" sz="3400" dirty="0"/>
              <a:t> stories and culture</a:t>
            </a:r>
            <a:endParaRPr lang="en-AU" sz="3400" dirty="0"/>
          </a:p>
          <a:p>
            <a:pPr lvl="0"/>
            <a:r>
              <a:rPr lang="en-US" sz="2900" dirty="0"/>
              <a:t>Commissioning public art works that feature in prominent sites around the Town of Bassendean by </a:t>
            </a:r>
            <a:r>
              <a:rPr lang="en-US" sz="2900" dirty="0"/>
              <a:t>Whadjuk</a:t>
            </a:r>
            <a:r>
              <a:rPr lang="en-US" sz="2900" dirty="0"/>
              <a:t> </a:t>
            </a:r>
            <a:r>
              <a:rPr lang="en-US" sz="2900" dirty="0"/>
              <a:t>Noongar</a:t>
            </a:r>
            <a:r>
              <a:rPr lang="en-US" sz="2900" dirty="0"/>
              <a:t> artists</a:t>
            </a:r>
            <a:endParaRPr lang="en-AU" sz="2900" dirty="0"/>
          </a:p>
          <a:p>
            <a:pPr lvl="0"/>
            <a:r>
              <a:rPr lang="en-US" sz="2900" dirty="0"/>
              <a:t>Street and significant place names in </a:t>
            </a:r>
            <a:r>
              <a:rPr lang="en-US" sz="2900" dirty="0"/>
              <a:t>Noongar</a:t>
            </a:r>
            <a:r>
              <a:rPr lang="en-US" sz="2900" dirty="0"/>
              <a:t> language</a:t>
            </a:r>
            <a:endParaRPr lang="en-AU" sz="2900" dirty="0"/>
          </a:p>
          <a:p>
            <a:pPr lvl="0"/>
            <a:r>
              <a:rPr lang="en-US" sz="2900" dirty="0"/>
              <a:t>Creating a prize for </a:t>
            </a:r>
            <a:r>
              <a:rPr lang="en-US" sz="2900" dirty="0"/>
              <a:t>Whadjuk</a:t>
            </a:r>
            <a:r>
              <a:rPr lang="en-US" sz="2900" dirty="0"/>
              <a:t> </a:t>
            </a:r>
            <a:r>
              <a:rPr lang="en-US" sz="2900" dirty="0"/>
              <a:t>Noongar</a:t>
            </a:r>
            <a:r>
              <a:rPr lang="en-US" sz="2900" dirty="0"/>
              <a:t> artists in the Visual Arts Awards</a:t>
            </a:r>
            <a:endParaRPr lang="en-AU" sz="2900" dirty="0"/>
          </a:p>
          <a:p>
            <a:pPr marL="0" indent="0">
              <a:buNone/>
            </a:pPr>
            <a:endParaRPr lang="en-US" dirty="0"/>
          </a:p>
        </p:txBody>
      </p:sp>
    </p:spTree>
    <p:extLst>
      <p:ext uri="{BB962C8B-B14F-4D97-AF65-F5344CB8AC3E}">
        <p14:creationId xmlns:p14="http://schemas.microsoft.com/office/powerpoint/2010/main" val="4488564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73803261"/>
              </p:ext>
            </p:extLst>
          </p:nvPr>
        </p:nvGraphicFramePr>
        <p:xfrm>
          <a:off x="457200" y="608827"/>
          <a:ext cx="8229600" cy="5231583"/>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852358">
                <a:tc>
                  <a:txBody>
                    <a:bodyPr/>
                    <a:lstStyle/>
                    <a:p>
                      <a:r>
                        <a:rPr lang="en-US" dirty="0" smtClean="0"/>
                        <a:t>What do we want to achieve?</a:t>
                      </a:r>
                      <a:endParaRPr lang="en-US" dirty="0"/>
                    </a:p>
                  </a:txBody>
                  <a:tcPr/>
                </a:tc>
                <a:tc>
                  <a:txBody>
                    <a:bodyPr/>
                    <a:lstStyle/>
                    <a:p>
                      <a:r>
                        <a:rPr lang="en-US" dirty="0" smtClean="0"/>
                        <a:t>What do we know?</a:t>
                      </a:r>
                      <a:endParaRPr lang="en-US" dirty="0"/>
                    </a:p>
                  </a:txBody>
                  <a:tcPr/>
                </a:tc>
                <a:tc>
                  <a:txBody>
                    <a:bodyPr/>
                    <a:lstStyle/>
                    <a:p>
                      <a:r>
                        <a:rPr lang="en-US" dirty="0" smtClean="0"/>
                        <a:t>So what activities will we do?</a:t>
                      </a:r>
                      <a:endParaRPr lang="en-US" dirty="0"/>
                    </a:p>
                  </a:txBody>
                  <a:tcPr/>
                </a:tc>
                <a:extLst>
                  <a:ext uri="{0D108BD9-81ED-4DB2-BD59-A6C34878D82A}">
                    <a16:rowId xmlns:a16="http://schemas.microsoft.com/office/drawing/2014/main" val="10000"/>
                  </a:ext>
                </a:extLst>
              </a:tr>
              <a:tr h="4379225">
                <a:tc>
                  <a:txBody>
                    <a:bodyPr/>
                    <a:lstStyle/>
                    <a:p>
                      <a:r>
                        <a:rPr lang="en-US" sz="1000" b="1" dirty="0" smtClean="0"/>
                        <a:t>Social: 1.2 Ensure all community members have the opportunity to be active, socialise and be connected.</a:t>
                      </a:r>
                      <a:r>
                        <a:rPr lang="en-AU" sz="1000" dirty="0" smtClean="0"/>
                        <a:t/>
                      </a:r>
                      <a:br>
                        <a:rPr lang="en-AU" sz="1000" dirty="0" smtClean="0"/>
                      </a:br>
                      <a:endParaRPr lang="en-AU" sz="100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mn-lt"/>
                          <a:ea typeface="+mn-ea"/>
                          <a:cs typeface="+mn-cs"/>
                        </a:rPr>
                        <a:t>APPRECIATION: Cultural diversity appreciated; and </a:t>
                      </a:r>
                      <a:endParaRPr lang="en-AU" sz="1000" kern="1200" dirty="0" smtClean="0">
                        <a:solidFill>
                          <a:schemeClr val="dk1"/>
                        </a:solidFill>
                        <a:effectLst/>
                        <a:latin typeface="+mn-lt"/>
                        <a:ea typeface="+mn-ea"/>
                        <a:cs typeface="+mn-cs"/>
                      </a:endParaRPr>
                    </a:p>
                    <a:p>
                      <a:r>
                        <a:rPr lang="en-US" sz="1000" b="1" dirty="0" smtClean="0"/>
                        <a:t>STIMULATION: Creative stimulation</a:t>
                      </a:r>
                    </a:p>
                    <a:p>
                      <a:endParaRPr lang="en-AU" sz="1000" dirty="0" smtClean="0"/>
                    </a:p>
                    <a:p>
                      <a:endParaRPr lang="en-US" sz="1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000" b="1" dirty="0" smtClean="0"/>
                    </a:p>
                    <a:p>
                      <a:pPr marL="0" indent="0">
                        <a:buNone/>
                      </a:pPr>
                      <a:r>
                        <a:rPr lang="en-US" sz="1000" b="1" dirty="0" smtClean="0"/>
                        <a:t>6. Do we know our community? Population growth, and changing migration statistics, are we planning for a broader diversity of residents?</a:t>
                      </a:r>
                    </a:p>
                    <a:p>
                      <a:pPr marL="0" indent="0">
                        <a:buNone/>
                      </a:pPr>
                      <a:r>
                        <a:rPr lang="en-US" sz="1000" b="1" dirty="0" smtClean="0"/>
                        <a:t>By separately “valuing” people with disability and people from diverse backgrounds, do we achieve full inclusion?</a:t>
                      </a:r>
                    </a:p>
                    <a:p>
                      <a:pPr marL="0" indent="0">
                        <a:buNone/>
                      </a:pPr>
                      <a:endParaRPr lang="en-US" sz="1000" b="1"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000" b="1" dirty="0" smtClean="0"/>
                        <a:t>7. Creating “Belonging” through a shared heritage experienced  must continue to recognise and acknowledge Aboriginal people’s stories. People consulted want stories shared as reconciliation and respectful community inclusion activities.  </a:t>
                      </a:r>
                    </a:p>
                  </a:txBody>
                  <a:tcPr/>
                </a:tc>
                <a:tc>
                  <a:txBody>
                    <a:bodyPr/>
                    <a:lstStyle/>
                    <a:p>
                      <a:pPr marL="285750" indent="-285750">
                        <a:buFont typeface="Arial"/>
                        <a:buChar char="•"/>
                      </a:pPr>
                      <a:endParaRPr lang="en-US" sz="1000" baseline="0" dirty="0" smtClean="0"/>
                    </a:p>
                    <a:p>
                      <a:pPr marL="285750" indent="-285750">
                        <a:buFont typeface="Arial"/>
                        <a:buChar char="•"/>
                      </a:pPr>
                      <a:r>
                        <a:rPr lang="en-US" sz="1000" baseline="0" dirty="0" smtClean="0"/>
                        <a:t>Use the new event in Mary Crescent </a:t>
                      </a:r>
                      <a:r>
                        <a:rPr lang="en-US" sz="1000" baseline="0" dirty="0" smtClean="0"/>
                        <a:t>Reserve </a:t>
                      </a:r>
                      <a:r>
                        <a:rPr lang="en-US" sz="1000" baseline="0" dirty="0" smtClean="0"/>
                        <a:t>to create a database of community cultural groups and getting them involved. Linking families with their cultural peak bodies in area?</a:t>
                      </a:r>
                    </a:p>
                    <a:p>
                      <a:pPr marL="285750" indent="-285750">
                        <a:buFont typeface="Arial"/>
                        <a:buChar char="•"/>
                      </a:pPr>
                      <a:r>
                        <a:rPr lang="en-US" sz="1000" baseline="0" dirty="0" smtClean="0"/>
                        <a:t>Creative trains? How can we use the train museum more? Can we run creative storytelling trips from Bassendean to Toodyay? To Midland Railway workshops….</a:t>
                      </a:r>
                    </a:p>
                    <a:p>
                      <a:pPr marL="285750" indent="-285750">
                        <a:buFont typeface="Arial"/>
                        <a:buChar char="•"/>
                      </a:pPr>
                      <a:r>
                        <a:rPr lang="en-US" sz="1000" baseline="0" dirty="0" smtClean="0"/>
                        <a:t>DAIP: Access at events, new centre of Accessibility, audio description, tactile tour, auslan</a:t>
                      </a:r>
                    </a:p>
                    <a:p>
                      <a:pPr marL="285750" indent="-285750">
                        <a:buFont typeface="Arial"/>
                        <a:buChar char="•"/>
                      </a:pPr>
                      <a:r>
                        <a:rPr lang="en-US" sz="1000" baseline="0" dirty="0" smtClean="0"/>
                        <a:t>Continue the Aboriginal </a:t>
                      </a:r>
                      <a:r>
                        <a:rPr lang="en-US" sz="1000" baseline="0" dirty="0" smtClean="0"/>
                        <a:t>focused </a:t>
                      </a:r>
                      <a:r>
                        <a:rPr lang="en-US" sz="1000" baseline="0" dirty="0" smtClean="0"/>
                        <a:t>events: NAIDOC and Sorry Day but build program around them.</a:t>
                      </a:r>
                    </a:p>
                    <a:p>
                      <a:pPr marL="285750" indent="-285750">
                        <a:buFont typeface="Arial"/>
                        <a:buChar char="•"/>
                      </a:pPr>
                      <a:r>
                        <a:rPr lang="en-US" sz="1000" baseline="0" dirty="0" smtClean="0"/>
                        <a:t>Link to Reconciliation Action Plan: key ATSI people to talk to staff: artist program: Peter Farmers Public Art career, Gina Williams music and Noongar Language, etc</a:t>
                      </a:r>
                    </a:p>
                    <a:p>
                      <a:pPr marL="285750" indent="-285750">
                        <a:buFont typeface="Arial"/>
                        <a:buChar char="•"/>
                      </a:pPr>
                      <a:r>
                        <a:rPr lang="en-US" sz="1000" baseline="0" dirty="0" smtClean="0"/>
                        <a:t>Artist in residence in schools: create a new generation of culturally aware children by funding aboriginal artists in residence in Bassendean primary schools</a:t>
                      </a:r>
                    </a:p>
                    <a:p>
                      <a:pPr marL="285750" indent="-285750">
                        <a:buFont typeface="Arial"/>
                        <a:buChar char="•"/>
                      </a:pPr>
                      <a:r>
                        <a:rPr lang="en-US" sz="1000" baseline="0" dirty="0" smtClean="0"/>
                        <a:t>Augmented reality: Can we recreate virtual historic scenes, sites and stories?</a:t>
                      </a:r>
                    </a:p>
                    <a:p>
                      <a:pPr marL="285750" indent="-285750">
                        <a:buFont typeface="Arial"/>
                        <a:buChar char="•"/>
                      </a:pPr>
                      <a:endParaRPr lang="en-US" sz="10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659104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dk1"/>
                </a:solidFill>
              </a:rPr>
              <a:t/>
            </a:r>
            <a:br>
              <a:rPr lang="en-US" b="1" dirty="0" smtClean="0">
                <a:solidFill>
                  <a:schemeClr val="dk1"/>
                </a:solidFill>
              </a:rPr>
            </a:br>
            <a:r>
              <a:rPr lang="en-US" b="1" dirty="0" smtClean="0">
                <a:solidFill>
                  <a:schemeClr val="dk1"/>
                </a:solidFill>
              </a:rPr>
              <a:t>Natural </a:t>
            </a:r>
            <a:r>
              <a:rPr lang="en-US" b="1" dirty="0">
                <a:solidFill>
                  <a:schemeClr val="dk1"/>
                </a:solidFill>
              </a:rPr>
              <a:t>Environment:</a:t>
            </a:r>
            <a:r>
              <a:rPr lang="en-AU" dirty="0">
                <a:solidFill>
                  <a:schemeClr val="dk1"/>
                </a:solidFill>
              </a:rPr>
              <a:t/>
            </a:r>
            <a:br>
              <a:rPr lang="en-AU" dirty="0">
                <a:solidFill>
                  <a:schemeClr val="dk1"/>
                </a:solidFill>
              </a:rPr>
            </a:br>
            <a:endParaRPr lang="en-US" dirty="0"/>
          </a:p>
        </p:txBody>
      </p:sp>
      <p:sp>
        <p:nvSpPr>
          <p:cNvPr id="3" name="Content Placeholder 2"/>
          <p:cNvSpPr>
            <a:spLocks noGrp="1"/>
          </p:cNvSpPr>
          <p:nvPr>
            <p:ph idx="1"/>
          </p:nvPr>
        </p:nvSpPr>
        <p:spPr/>
        <p:txBody>
          <a:bodyPr>
            <a:normAutofit fontScale="92500"/>
          </a:bodyPr>
          <a:lstStyle/>
          <a:p>
            <a:r>
              <a:rPr lang="en-US" dirty="0" smtClean="0">
                <a:solidFill>
                  <a:schemeClr val="dk1"/>
                </a:solidFill>
              </a:rPr>
              <a:t>2.2 </a:t>
            </a:r>
            <a:r>
              <a:rPr lang="en-US" dirty="0">
                <a:solidFill>
                  <a:schemeClr val="dk1"/>
                </a:solidFill>
              </a:rPr>
              <a:t>Protect our river, bushland reserves and </a:t>
            </a:r>
            <a:r>
              <a:rPr lang="en-US" dirty="0" smtClean="0">
                <a:solidFill>
                  <a:schemeClr val="dk1"/>
                </a:solidFill>
              </a:rPr>
              <a:t>biodiversity:</a:t>
            </a:r>
          </a:p>
          <a:p>
            <a:pPr marL="0" lvl="0" indent="0">
              <a:spcBef>
                <a:spcPts val="0"/>
              </a:spcBef>
              <a:buNone/>
              <a:defRPr/>
            </a:pPr>
            <a:r>
              <a:rPr lang="en-US" dirty="0">
                <a:solidFill>
                  <a:schemeClr val="dk1"/>
                </a:solidFill>
              </a:rPr>
              <a:t>Partner with stakeholders to actively protect, rehabilitate and enhance access to the </a:t>
            </a:r>
            <a:r>
              <a:rPr lang="en-US" dirty="0" smtClean="0">
                <a:solidFill>
                  <a:schemeClr val="dk1"/>
                </a:solidFill>
              </a:rPr>
              <a:t>river</a:t>
            </a:r>
            <a:endParaRPr lang="en-US" dirty="0">
              <a:solidFill>
                <a:schemeClr val="dk1"/>
              </a:solidFill>
            </a:endParaRPr>
          </a:p>
          <a:p>
            <a:endParaRPr lang="en-AU" dirty="0">
              <a:solidFill>
                <a:schemeClr val="dk1"/>
              </a:solidFill>
            </a:endParaRPr>
          </a:p>
          <a:p>
            <a:r>
              <a:rPr lang="en-US" dirty="0">
                <a:solidFill>
                  <a:schemeClr val="dk1"/>
                </a:solidFill>
              </a:rPr>
              <a:t>2.3 Ensure the town's open space is attractive and </a:t>
            </a:r>
            <a:r>
              <a:rPr lang="en-US" dirty="0" smtClean="0">
                <a:solidFill>
                  <a:schemeClr val="dk1"/>
                </a:solidFill>
              </a:rPr>
              <a:t>inviting:</a:t>
            </a:r>
            <a:endParaRPr lang="en-AU" dirty="0">
              <a:solidFill>
                <a:schemeClr val="dk1"/>
              </a:solidFill>
            </a:endParaRPr>
          </a:p>
          <a:p>
            <a:pPr marL="0" lvl="0" indent="0">
              <a:buNone/>
            </a:pPr>
            <a:r>
              <a:rPr lang="en-US" dirty="0">
                <a:solidFill>
                  <a:schemeClr val="dk1"/>
                </a:solidFill>
              </a:rPr>
              <a:t>Enhance and develop open spaces and natural areas to facilitate community use and connection.</a:t>
            </a:r>
            <a:endParaRPr lang="en-AU" dirty="0">
              <a:solidFill>
                <a:schemeClr val="dk1"/>
              </a:solidFill>
            </a:endParaRPr>
          </a:p>
          <a:p>
            <a:endParaRPr lang="en-US" dirty="0"/>
          </a:p>
        </p:txBody>
      </p:sp>
    </p:spTree>
    <p:extLst>
      <p:ext uri="{BB962C8B-B14F-4D97-AF65-F5344CB8AC3E}">
        <p14:creationId xmlns:p14="http://schemas.microsoft.com/office/powerpoint/2010/main" val="17943951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the Swan River</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Of particular interest to Town of Bassendean is the Statement of Significance report from 2009 adopted by the EMRC, outlining the heritage importance of the Swan and Helena Rivers,:</a:t>
            </a:r>
            <a:endParaRPr lang="en-AU" dirty="0"/>
          </a:p>
          <a:p>
            <a:pPr marL="0" indent="0">
              <a:buNone/>
            </a:pPr>
            <a:r>
              <a:rPr lang="en-US" dirty="0" smtClean="0"/>
              <a:t>The Statement </a:t>
            </a:r>
            <a:r>
              <a:rPr lang="en-US" dirty="0"/>
              <a:t>of Significance identifies this area of the Rivers as a cultural landscape with natural and cultural heritage significance for the following reasons</a:t>
            </a:r>
            <a:r>
              <a:rPr lang="en-US" dirty="0" smtClean="0"/>
              <a:t>:</a:t>
            </a:r>
          </a:p>
          <a:p>
            <a:pPr marL="0" indent="0">
              <a:buNone/>
            </a:pPr>
            <a:endParaRPr lang="en-AU" dirty="0"/>
          </a:p>
          <a:p>
            <a:pPr lvl="0"/>
            <a:r>
              <a:rPr lang="en-US" dirty="0"/>
              <a:t>the Rivers’ landscape demonstrates the ending of the Gondwanaland period due to the break up of the Indian and Australian tectonic plates following rifting along the Darling fault line;</a:t>
            </a:r>
            <a:endParaRPr lang="en-AU" dirty="0"/>
          </a:p>
          <a:p>
            <a:pPr lvl="0"/>
            <a:r>
              <a:rPr lang="en-US" dirty="0"/>
              <a:t>the Rivers were formed by the mythological serpent the </a:t>
            </a:r>
            <a:r>
              <a:rPr lang="en-US" dirty="0"/>
              <a:t>Waugyl</a:t>
            </a:r>
            <a:r>
              <a:rPr lang="en-US" dirty="0"/>
              <a:t> according to </a:t>
            </a:r>
            <a:r>
              <a:rPr lang="en-US" dirty="0"/>
              <a:t>Nyoongar</a:t>
            </a:r>
            <a:r>
              <a:rPr lang="en-US" dirty="0"/>
              <a:t> tradition, and have continuing cultural importance related to past and contemporary </a:t>
            </a:r>
            <a:r>
              <a:rPr lang="en-US" dirty="0"/>
              <a:t>Nyoongar</a:t>
            </a:r>
            <a:r>
              <a:rPr lang="en-US" dirty="0"/>
              <a:t> culture;</a:t>
            </a:r>
            <a:endParaRPr lang="en-AU" dirty="0"/>
          </a:p>
          <a:p>
            <a:endParaRPr lang="en-US" dirty="0"/>
          </a:p>
        </p:txBody>
      </p:sp>
    </p:spTree>
    <p:extLst>
      <p:ext uri="{BB962C8B-B14F-4D97-AF65-F5344CB8AC3E}">
        <p14:creationId xmlns:p14="http://schemas.microsoft.com/office/powerpoint/2010/main" val="3526570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AU" sz="3200" dirty="0"/>
              <a:t>The six principles that underpin the </a:t>
            </a:r>
            <a:r>
              <a:rPr lang="en-AU" sz="3200" i="1" dirty="0"/>
              <a:t>Framework for Cultural Development Planning </a:t>
            </a:r>
            <a:r>
              <a:rPr lang="en-AU" sz="3200" dirty="0"/>
              <a:t>are: </a:t>
            </a:r>
            <a:endParaRPr lang="en-US" sz="32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051105592"/>
              </p:ext>
            </p:extLst>
          </p:nvPr>
        </p:nvGraphicFramePr>
        <p:xfrm>
          <a:off x="457200" y="1600200"/>
          <a:ext cx="8229600" cy="4189730"/>
        </p:xfrm>
        <a:graphic>
          <a:graphicData uri="http://schemas.openxmlformats.org/drawingml/2006/table">
            <a:tbl>
              <a:tblPr firstRow="1" bandRow="1">
                <a:tableStyleId>{5C22544A-7EE6-4342-B048-85BDC9FD1C3A}</a:tableStyleId>
              </a:tblPr>
              <a:tblGrid>
                <a:gridCol w="2748911">
                  <a:extLst>
                    <a:ext uri="{9D8B030D-6E8A-4147-A177-3AD203B41FA5}">
                      <a16:colId xmlns:a16="http://schemas.microsoft.com/office/drawing/2014/main" val="20000"/>
                    </a:ext>
                  </a:extLst>
                </a:gridCol>
                <a:gridCol w="5480689">
                  <a:extLst>
                    <a:ext uri="{9D8B030D-6E8A-4147-A177-3AD203B41FA5}">
                      <a16:colId xmlns:a16="http://schemas.microsoft.com/office/drawing/2014/main" val="20001"/>
                    </a:ext>
                  </a:extLst>
                </a:gridCol>
              </a:tblGrid>
              <a:tr h="370840">
                <a:tc>
                  <a:txBody>
                    <a:bodyPr/>
                    <a:lstStyle/>
                    <a:p>
                      <a:pPr>
                        <a:spcAft>
                          <a:spcPts val="0"/>
                        </a:spcAft>
                      </a:pPr>
                      <a:r>
                        <a:rPr lang="en-AU" sz="1200" b="1" dirty="0">
                          <a:effectLst/>
                          <a:latin typeface="Arial"/>
                          <a:ea typeface="ＭＳ 明朝"/>
                          <a:cs typeface="Arial"/>
                        </a:rPr>
                        <a:t>PRINCIPLE </a:t>
                      </a:r>
                      <a:endParaRPr lang="en-AU" sz="1200" dirty="0">
                        <a:effectLst/>
                        <a:latin typeface="Cambria"/>
                        <a:ea typeface="ＭＳ 明朝"/>
                        <a:cs typeface="Times New Roman"/>
                      </a:endParaRPr>
                    </a:p>
                  </a:txBody>
                  <a:tcPr marL="9525" marR="9525" marT="9525" marB="9525" anchor="ctr"/>
                </a:tc>
                <a:tc>
                  <a:txBody>
                    <a:bodyPr/>
                    <a:lstStyle/>
                    <a:p>
                      <a:pPr>
                        <a:spcAft>
                          <a:spcPts val="0"/>
                        </a:spcAft>
                      </a:pPr>
                      <a:r>
                        <a:rPr lang="en-AU" sz="1200" b="1" dirty="0">
                          <a:effectLst/>
                          <a:latin typeface="Arial"/>
                          <a:ea typeface="ＭＳ 明朝"/>
                          <a:cs typeface="Arial"/>
                        </a:rPr>
                        <a:t>DEFINITION </a:t>
                      </a:r>
                      <a:endParaRPr lang="en-AU" sz="1200" dirty="0">
                        <a:effectLst/>
                        <a:latin typeface="Cambria"/>
                        <a:ea typeface="ＭＳ 明朝"/>
                        <a:cs typeface="Times New Roman"/>
                      </a:endParaRPr>
                    </a:p>
                  </a:txBody>
                  <a:tcPr marL="9525" marR="9525" marT="9525" marB="9525" anchor="ctr"/>
                </a:tc>
                <a:extLst>
                  <a:ext uri="{0D108BD9-81ED-4DB2-BD59-A6C34878D82A}">
                    <a16:rowId xmlns:a16="http://schemas.microsoft.com/office/drawing/2014/main" val="10000"/>
                  </a:ext>
                </a:extLst>
              </a:tr>
              <a:tr h="370840">
                <a:tc>
                  <a:txBody>
                    <a:bodyPr/>
                    <a:lstStyle/>
                    <a:p>
                      <a:pPr>
                        <a:spcAft>
                          <a:spcPts val="0"/>
                        </a:spcAft>
                      </a:pPr>
                      <a:r>
                        <a:rPr lang="en-AU" sz="1100" b="1" dirty="0">
                          <a:effectLst/>
                          <a:latin typeface="Arial"/>
                          <a:ea typeface="ＭＳ 明朝"/>
                          <a:cs typeface="Arial"/>
                        </a:rPr>
                        <a:t>Based on values </a:t>
                      </a:r>
                      <a:endParaRPr lang="en-AU" sz="1200" dirty="0">
                        <a:effectLst/>
                        <a:latin typeface="Cambria"/>
                        <a:ea typeface="ＭＳ 明朝"/>
                        <a:cs typeface="Times New Roman"/>
                      </a:endParaRPr>
                    </a:p>
                  </a:txBody>
                  <a:tcPr marL="9525" marR="9525" marT="9525" marB="9525" anchor="ctr"/>
                </a:tc>
                <a:tc>
                  <a:txBody>
                    <a:bodyPr/>
                    <a:lstStyle/>
                    <a:p>
                      <a:pPr>
                        <a:spcAft>
                          <a:spcPts val="0"/>
                        </a:spcAft>
                      </a:pPr>
                      <a:r>
                        <a:rPr lang="en-AU" sz="1100" dirty="0">
                          <a:effectLst/>
                          <a:latin typeface="Arial"/>
                          <a:ea typeface="ＭＳ 明朝"/>
                          <a:cs typeface="Arial"/>
                        </a:rPr>
                        <a:t>What the community cares about, documented in the Council Plan </a:t>
                      </a:r>
                      <a:endParaRPr lang="en-AU" sz="1200" dirty="0">
                        <a:effectLst/>
                        <a:latin typeface="Cambria"/>
                        <a:ea typeface="ＭＳ 明朝"/>
                        <a:cs typeface="Times New Roman"/>
                      </a:endParaRPr>
                    </a:p>
                  </a:txBody>
                  <a:tcPr marL="9525" marR="9525" marT="9525" marB="9525" anchor="ctr"/>
                </a:tc>
                <a:extLst>
                  <a:ext uri="{0D108BD9-81ED-4DB2-BD59-A6C34878D82A}">
                    <a16:rowId xmlns:a16="http://schemas.microsoft.com/office/drawing/2014/main" val="10001"/>
                  </a:ext>
                </a:extLst>
              </a:tr>
              <a:tr h="370840">
                <a:tc>
                  <a:txBody>
                    <a:bodyPr/>
                    <a:lstStyle/>
                    <a:p>
                      <a:pPr>
                        <a:spcAft>
                          <a:spcPts val="0"/>
                        </a:spcAft>
                      </a:pPr>
                      <a:r>
                        <a:rPr lang="en-AU" sz="1100" b="1" dirty="0">
                          <a:effectLst/>
                          <a:latin typeface="Arial"/>
                          <a:ea typeface="ＭＳ 明朝"/>
                          <a:cs typeface="Arial"/>
                        </a:rPr>
                        <a:t>Directed towards goals </a:t>
                      </a:r>
                      <a:endParaRPr lang="en-AU" sz="1200" dirty="0">
                        <a:effectLst/>
                        <a:latin typeface="Cambria"/>
                        <a:ea typeface="ＭＳ 明朝"/>
                        <a:cs typeface="Times New Roman"/>
                      </a:endParaRPr>
                    </a:p>
                  </a:txBody>
                  <a:tcPr marL="9525" marR="9525" marT="9525" marB="9525" anchor="ctr"/>
                </a:tc>
                <a:tc>
                  <a:txBody>
                    <a:bodyPr/>
                    <a:lstStyle/>
                    <a:p>
                      <a:pPr>
                        <a:spcAft>
                          <a:spcPts val="0"/>
                        </a:spcAft>
                      </a:pPr>
                      <a:r>
                        <a:rPr lang="en-AU" sz="1100" dirty="0">
                          <a:effectLst/>
                          <a:latin typeface="Arial"/>
                          <a:ea typeface="ＭＳ 明朝"/>
                          <a:cs typeface="Arial"/>
                        </a:rPr>
                        <a:t>A goal represents a desired future. It is not necessarily attainable, but is aspirational. Goals should be the reference point from the Council Plan that cultural development </a:t>
                      </a:r>
                      <a:r>
                        <a:rPr lang="en-AU" sz="1100" i="1" dirty="0">
                          <a:effectLst/>
                          <a:latin typeface="Arial"/>
                          <a:ea typeface="ＭＳ 明朝"/>
                          <a:cs typeface="Arial"/>
                        </a:rPr>
                        <a:t>objectives </a:t>
                      </a:r>
                      <a:r>
                        <a:rPr lang="en-AU" sz="1100" dirty="0">
                          <a:effectLst/>
                          <a:latin typeface="Arial"/>
                          <a:ea typeface="ＭＳ 明朝"/>
                          <a:cs typeface="Arial"/>
                        </a:rPr>
                        <a:t>are directed towards. </a:t>
                      </a:r>
                      <a:endParaRPr lang="en-AU" sz="1200" dirty="0">
                        <a:effectLst/>
                        <a:latin typeface="Cambria"/>
                        <a:ea typeface="ＭＳ 明朝"/>
                        <a:cs typeface="Times New Roman"/>
                      </a:endParaRPr>
                    </a:p>
                  </a:txBody>
                  <a:tcPr marL="9525" marR="9525" marT="9525" marB="9525" anchor="ctr"/>
                </a:tc>
                <a:extLst>
                  <a:ext uri="{0D108BD9-81ED-4DB2-BD59-A6C34878D82A}">
                    <a16:rowId xmlns:a16="http://schemas.microsoft.com/office/drawing/2014/main" val="10002"/>
                  </a:ext>
                </a:extLst>
              </a:tr>
              <a:tr h="370840">
                <a:tc>
                  <a:txBody>
                    <a:bodyPr/>
                    <a:lstStyle/>
                    <a:p>
                      <a:pPr>
                        <a:spcAft>
                          <a:spcPts val="0"/>
                        </a:spcAft>
                      </a:pPr>
                      <a:r>
                        <a:rPr lang="en-AU" sz="1100" b="1" dirty="0">
                          <a:effectLst/>
                          <a:latin typeface="Arial"/>
                          <a:ea typeface="ＭＳ 明朝"/>
                          <a:cs typeface="Arial"/>
                        </a:rPr>
                        <a:t>Informed by evidence </a:t>
                      </a:r>
                      <a:endParaRPr lang="en-AU" sz="1200" dirty="0">
                        <a:effectLst/>
                        <a:latin typeface="Cambria"/>
                        <a:ea typeface="ＭＳ 明朝"/>
                        <a:cs typeface="Times New Roman"/>
                      </a:endParaRPr>
                    </a:p>
                  </a:txBody>
                  <a:tcPr marL="9525" marR="9525" marT="9525" marB="9525" anchor="ctr"/>
                </a:tc>
                <a:tc>
                  <a:txBody>
                    <a:bodyPr/>
                    <a:lstStyle/>
                    <a:p>
                      <a:pPr>
                        <a:spcAft>
                          <a:spcPts val="0"/>
                        </a:spcAft>
                      </a:pPr>
                      <a:r>
                        <a:rPr lang="en-AU" sz="1100" dirty="0">
                          <a:effectLst/>
                          <a:latin typeface="Arial"/>
                          <a:ea typeface="ＭＳ 明朝"/>
                          <a:cs typeface="Arial"/>
                        </a:rPr>
                        <a:t>Research, data and practice knowledge that helps us know more about issues we are facing. This includes baseline data about the community and its needs, and what others have done to address them (outcome studies). </a:t>
                      </a:r>
                      <a:endParaRPr lang="en-AU" sz="1200" dirty="0">
                        <a:effectLst/>
                        <a:latin typeface="Cambria"/>
                        <a:ea typeface="ＭＳ 明朝"/>
                        <a:cs typeface="Times New Roman"/>
                      </a:endParaRPr>
                    </a:p>
                  </a:txBody>
                  <a:tcPr marL="9525" marR="9525" marT="9525" marB="9525" anchor="ctr"/>
                </a:tc>
                <a:extLst>
                  <a:ext uri="{0D108BD9-81ED-4DB2-BD59-A6C34878D82A}">
                    <a16:rowId xmlns:a16="http://schemas.microsoft.com/office/drawing/2014/main" val="10003"/>
                  </a:ext>
                </a:extLst>
              </a:tr>
              <a:tr h="370840">
                <a:tc>
                  <a:txBody>
                    <a:bodyPr/>
                    <a:lstStyle/>
                    <a:p>
                      <a:pPr>
                        <a:spcAft>
                          <a:spcPts val="0"/>
                        </a:spcAft>
                      </a:pPr>
                      <a:r>
                        <a:rPr lang="en-AU" sz="1100" b="1" dirty="0">
                          <a:effectLst/>
                          <a:latin typeface="Arial"/>
                          <a:ea typeface="ＭＳ 明朝"/>
                          <a:cs typeface="Arial"/>
                        </a:rPr>
                        <a:t>Underpinned by a theory of change </a:t>
                      </a:r>
                      <a:endParaRPr lang="en-AU" sz="1200" dirty="0">
                        <a:effectLst/>
                        <a:latin typeface="Cambria"/>
                        <a:ea typeface="ＭＳ 明朝"/>
                        <a:cs typeface="Times New Roman"/>
                      </a:endParaRPr>
                    </a:p>
                  </a:txBody>
                  <a:tcPr marL="9525" marR="9525" marT="9525" marB="9525" anchor="ctr"/>
                </a:tc>
                <a:tc>
                  <a:txBody>
                    <a:bodyPr/>
                    <a:lstStyle/>
                    <a:p>
                      <a:pPr>
                        <a:spcAft>
                          <a:spcPts val="0"/>
                        </a:spcAft>
                      </a:pPr>
                      <a:r>
                        <a:rPr lang="en-AU" sz="1100" dirty="0">
                          <a:effectLst/>
                          <a:latin typeface="Arial"/>
                          <a:ea typeface="ＭＳ 明朝"/>
                          <a:cs typeface="Arial"/>
                        </a:rPr>
                        <a:t>The reason why we do what we do: based on what we are trying to achieve, and what we know about it, our reason for doing what we do. A clear articulation of the relationship between knowledge (research or practice knowledge), and the activities chosen in order to achieve a particular </a:t>
                      </a:r>
                      <a:r>
                        <a:rPr lang="en-AU" sz="1100" i="1" dirty="0">
                          <a:effectLst/>
                          <a:latin typeface="Arial"/>
                          <a:ea typeface="ＭＳ 明朝"/>
                          <a:cs typeface="Arial"/>
                        </a:rPr>
                        <a:t>objective. </a:t>
                      </a:r>
                      <a:endParaRPr lang="en-AU" sz="1200" dirty="0">
                        <a:effectLst/>
                        <a:latin typeface="Cambria"/>
                        <a:ea typeface="ＭＳ 明朝"/>
                        <a:cs typeface="Times New Roman"/>
                      </a:endParaRPr>
                    </a:p>
                  </a:txBody>
                  <a:tcPr marL="9525" marR="9525" marT="9525" marB="9525" anchor="ctr"/>
                </a:tc>
                <a:extLst>
                  <a:ext uri="{0D108BD9-81ED-4DB2-BD59-A6C34878D82A}">
                    <a16:rowId xmlns:a16="http://schemas.microsoft.com/office/drawing/2014/main" val="10004"/>
                  </a:ext>
                </a:extLst>
              </a:tr>
              <a:tr h="370840">
                <a:tc>
                  <a:txBody>
                    <a:bodyPr/>
                    <a:lstStyle/>
                    <a:p>
                      <a:pPr>
                        <a:spcAft>
                          <a:spcPts val="0"/>
                        </a:spcAft>
                      </a:pPr>
                      <a:r>
                        <a:rPr lang="en-AU" sz="1100" b="1" dirty="0">
                          <a:effectLst/>
                          <a:latin typeface="Arial"/>
                          <a:ea typeface="ＭＳ 明朝"/>
                          <a:cs typeface="Arial"/>
                        </a:rPr>
                        <a:t>Focussed on outcomes </a:t>
                      </a:r>
                      <a:endParaRPr lang="en-AU" sz="1200" dirty="0">
                        <a:effectLst/>
                        <a:latin typeface="Cambria"/>
                        <a:ea typeface="ＭＳ 明朝"/>
                        <a:cs typeface="Times New Roman"/>
                      </a:endParaRPr>
                    </a:p>
                  </a:txBody>
                  <a:tcPr marL="9525" marR="9525" marT="9525" marB="9525" anchor="ctr"/>
                </a:tc>
                <a:tc>
                  <a:txBody>
                    <a:bodyPr/>
                    <a:lstStyle/>
                    <a:p>
                      <a:pPr>
                        <a:spcAft>
                          <a:spcPts val="0"/>
                        </a:spcAft>
                      </a:pPr>
                      <a:r>
                        <a:rPr lang="en-AU" sz="1100" dirty="0">
                          <a:effectLst/>
                          <a:latin typeface="Arial"/>
                          <a:ea typeface="ＭＳ 明朝"/>
                          <a:cs typeface="Arial"/>
                        </a:rPr>
                        <a:t>These are milestones towards our goals. They are first stated as </a:t>
                      </a:r>
                      <a:r>
                        <a:rPr lang="en-AU" sz="1100" i="1" dirty="0">
                          <a:effectLst/>
                          <a:latin typeface="Arial"/>
                          <a:ea typeface="ＭＳ 明朝"/>
                          <a:cs typeface="Arial"/>
                        </a:rPr>
                        <a:t>objectives</a:t>
                      </a:r>
                      <a:r>
                        <a:rPr lang="en-AU" sz="1100" dirty="0">
                          <a:effectLst/>
                          <a:latin typeface="Arial"/>
                          <a:ea typeface="ＭＳ 明朝"/>
                          <a:cs typeface="Arial"/>
                        </a:rPr>
                        <a:t>, (what difference we are trying to make) which, as they are realised, become </a:t>
                      </a:r>
                      <a:r>
                        <a:rPr lang="en-AU" sz="1100" i="1" dirty="0">
                          <a:effectLst/>
                          <a:latin typeface="Arial"/>
                          <a:ea typeface="ＭＳ 明朝"/>
                          <a:cs typeface="Arial"/>
                        </a:rPr>
                        <a:t>outcomes (</a:t>
                      </a:r>
                      <a:r>
                        <a:rPr lang="en-AU" sz="1100" dirty="0">
                          <a:effectLst/>
                          <a:latin typeface="Arial"/>
                          <a:ea typeface="ＭＳ 明朝"/>
                          <a:cs typeface="Arial"/>
                        </a:rPr>
                        <a:t>what difference we have made). These should conform to SMART principles: ie. be specific, measurable, achievable, realistic and timely. They are not activities, but what are trying to achieve through our activities. </a:t>
                      </a:r>
                      <a:endParaRPr lang="en-AU" sz="1200" dirty="0">
                        <a:effectLst/>
                        <a:latin typeface="Cambria"/>
                        <a:ea typeface="ＭＳ 明朝"/>
                        <a:cs typeface="Times New Roman"/>
                      </a:endParaRPr>
                    </a:p>
                  </a:txBody>
                  <a:tcPr marL="9525" marR="9525" marT="9525" marB="9525" anchor="ctr"/>
                </a:tc>
                <a:extLst>
                  <a:ext uri="{0D108BD9-81ED-4DB2-BD59-A6C34878D82A}">
                    <a16:rowId xmlns:a16="http://schemas.microsoft.com/office/drawing/2014/main" val="10005"/>
                  </a:ext>
                </a:extLst>
              </a:tr>
              <a:tr h="370840">
                <a:tc>
                  <a:txBody>
                    <a:bodyPr/>
                    <a:lstStyle/>
                    <a:p>
                      <a:pPr>
                        <a:spcAft>
                          <a:spcPts val="0"/>
                        </a:spcAft>
                      </a:pPr>
                      <a:r>
                        <a:rPr lang="en-AU" sz="1100" b="1" dirty="0">
                          <a:effectLst/>
                          <a:latin typeface="Arial"/>
                          <a:ea typeface="ＭＳ 明朝"/>
                          <a:cs typeface="Arial"/>
                        </a:rPr>
                        <a:t>Respondent to evaluation </a:t>
                      </a:r>
                      <a:endParaRPr lang="en-AU" sz="1200" dirty="0">
                        <a:effectLst/>
                        <a:latin typeface="Cambria"/>
                        <a:ea typeface="ＭＳ 明朝"/>
                        <a:cs typeface="Times New Roman"/>
                      </a:endParaRPr>
                    </a:p>
                  </a:txBody>
                  <a:tcPr marL="9525" marR="9525" marT="9525" marB="9525" anchor="ctr"/>
                </a:tc>
                <a:tc>
                  <a:txBody>
                    <a:bodyPr/>
                    <a:lstStyle/>
                    <a:p>
                      <a:pPr>
                        <a:spcAft>
                          <a:spcPts val="0"/>
                        </a:spcAft>
                      </a:pPr>
                      <a:r>
                        <a:rPr lang="en-AU" sz="1100" dirty="0">
                          <a:effectLst/>
                          <a:latin typeface="Arial"/>
                          <a:ea typeface="ＭＳ 明朝"/>
                          <a:cs typeface="Arial"/>
                        </a:rPr>
                        <a:t>Evaluation is used consistently, from the first stages of planning (what would our desired outcomes look like?), right through to the end (what difference have we made, and how would we know?). An evaluation plan includes establishment of </a:t>
                      </a:r>
                      <a:r>
                        <a:rPr lang="en-AU" sz="1100" i="1" dirty="0">
                          <a:effectLst/>
                          <a:latin typeface="Arial"/>
                          <a:ea typeface="ＭＳ 明朝"/>
                          <a:cs typeface="Arial"/>
                        </a:rPr>
                        <a:t>measures: </a:t>
                      </a:r>
                      <a:r>
                        <a:rPr lang="en-AU" sz="1100" dirty="0">
                          <a:effectLst/>
                          <a:latin typeface="Arial"/>
                          <a:ea typeface="ＭＳ 明朝"/>
                          <a:cs typeface="Arial"/>
                        </a:rPr>
                        <a:t>benchmarks chosen to assess whether objectives have been achieved. Evaluation should inform future decision-making. </a:t>
                      </a:r>
                      <a:endParaRPr lang="en-AU" sz="1200" dirty="0">
                        <a:effectLst/>
                        <a:latin typeface="Cambria"/>
                        <a:ea typeface="ＭＳ 明朝"/>
                        <a:cs typeface="Times New Roman"/>
                      </a:endParaRPr>
                    </a:p>
                  </a:txBody>
                  <a:tcPr marL="9525" marR="9525" marT="9525" marB="9525"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6935601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Cultural significance of the Swan River</a:t>
            </a:r>
            <a:endParaRPr lang="en-US" dirty="0"/>
          </a:p>
        </p:txBody>
      </p:sp>
      <p:sp>
        <p:nvSpPr>
          <p:cNvPr id="3" name="Content Placeholder 2"/>
          <p:cNvSpPr>
            <a:spLocks noGrp="1"/>
          </p:cNvSpPr>
          <p:nvPr>
            <p:ph idx="1"/>
          </p:nvPr>
        </p:nvSpPr>
        <p:spPr>
          <a:xfrm>
            <a:off x="457200" y="1417638"/>
            <a:ext cx="8229600" cy="5314248"/>
          </a:xfrm>
        </p:spPr>
        <p:txBody>
          <a:bodyPr>
            <a:normAutofit fontScale="47500" lnSpcReduction="20000"/>
          </a:bodyPr>
          <a:lstStyle/>
          <a:p>
            <a:pPr lvl="0"/>
            <a:r>
              <a:rPr lang="en-US" dirty="0"/>
              <a:t>the Rivers’ environment is home to rare and priority flora listed on international and state based registers;</a:t>
            </a:r>
            <a:endParaRPr lang="en-AU" dirty="0"/>
          </a:p>
          <a:p>
            <a:pPr lvl="0"/>
            <a:r>
              <a:rPr lang="en-US" dirty="0"/>
              <a:t>archaeological discoveries in the river valley have extended the scientific knowledge of the great antiquity (at least 40 thousand years) of continuous human habitation in Australia</a:t>
            </a:r>
            <a:r>
              <a:rPr lang="en-US" dirty="0" smtClean="0"/>
              <a:t>;</a:t>
            </a:r>
          </a:p>
          <a:p>
            <a:pPr lvl="0"/>
            <a:r>
              <a:rPr lang="en-US" dirty="0"/>
              <a:t>in 1829, the erroneous belief that the Rivers provided rich arable land, led to the establishment of the Swan River Colony, the first free (non-convict) colonial settlement in Australia;</a:t>
            </a:r>
            <a:endParaRPr lang="en-AU" dirty="0"/>
          </a:p>
          <a:p>
            <a:pPr lvl="0"/>
            <a:r>
              <a:rPr lang="en-US" dirty="0"/>
              <a:t>the Rivers link the scarp to the city and determined both the location of Western Australia’s first three towns, Perth, Fremantle and Guildford, and the form of land allocation and distribution in the colony</a:t>
            </a:r>
            <a:r>
              <a:rPr lang="en-US" dirty="0" smtClean="0"/>
              <a:t>;</a:t>
            </a:r>
          </a:p>
          <a:p>
            <a:pPr lvl="0"/>
            <a:r>
              <a:rPr lang="en-US" dirty="0"/>
              <a:t>the Rivers provided Perth’s first transport and communication corridor and demonstrate access to the upper reaches and downstream to Fremantle;</a:t>
            </a:r>
            <a:endParaRPr lang="en-AU" dirty="0"/>
          </a:p>
          <a:p>
            <a:pPr lvl="0"/>
            <a:r>
              <a:rPr lang="en-US" dirty="0"/>
              <a:t>the Rivers provide evidence of changing livelihoods, lifestyles and sustenance for all humans who have lived there over thousands of years</a:t>
            </a:r>
            <a:r>
              <a:rPr lang="en-US" dirty="0" smtClean="0"/>
              <a:t>;</a:t>
            </a:r>
          </a:p>
          <a:p>
            <a:pPr lvl="0"/>
            <a:r>
              <a:rPr lang="en-US" dirty="0"/>
              <a:t>the changing use of the Rivers for industrial purposes from 1829 to the present demonstrate evidence of innovation and change in technology and industry;</a:t>
            </a:r>
            <a:endParaRPr lang="en-AU" dirty="0"/>
          </a:p>
          <a:p>
            <a:pPr lvl="0"/>
            <a:r>
              <a:rPr lang="en-US" dirty="0"/>
              <a:t>the Rivers and their banks have been used for passive and active recreation including swimming, boating, walking, bird-watching, horse racing and picnics, and are linked to international sporting events including The Avon Descent White Water Race</a:t>
            </a:r>
            <a:r>
              <a:rPr lang="en-US" dirty="0" smtClean="0"/>
              <a:t>;</a:t>
            </a:r>
          </a:p>
          <a:p>
            <a:pPr lvl="0"/>
            <a:r>
              <a:rPr lang="en-US" dirty="0"/>
              <a:t>the Rivers provide evidence of changing and contrasting systems of understanding, use and abuse, management and mismanagement;</a:t>
            </a:r>
            <a:endParaRPr lang="en-AU" dirty="0"/>
          </a:p>
          <a:p>
            <a:pPr lvl="0"/>
            <a:r>
              <a:rPr lang="en-US" dirty="0"/>
              <a:t>the Rivers demonstrate notions and understanding of personal, social and environmental wellbeing and malady; and</a:t>
            </a:r>
            <a:endParaRPr lang="en-AU" dirty="0"/>
          </a:p>
          <a:p>
            <a:pPr lvl="0"/>
            <a:r>
              <a:rPr lang="en-US" dirty="0"/>
              <a:t>the Rivers provide the opportunity for the development of greater understanding between people through the challenges of their conservation and rehabilitation as both a physical resource and a spiritual place.</a:t>
            </a:r>
            <a:endParaRPr lang="en-AU" dirty="0"/>
          </a:p>
          <a:p>
            <a:pPr lvl="0"/>
            <a:endParaRPr lang="en-AU" dirty="0"/>
          </a:p>
          <a:p>
            <a:pPr lvl="0"/>
            <a:endParaRPr lang="en-AU" dirty="0"/>
          </a:p>
          <a:p>
            <a:pPr lvl="0"/>
            <a:endParaRPr lang="en-AU" dirty="0"/>
          </a:p>
          <a:p>
            <a:pPr lvl="0"/>
            <a:endParaRPr lang="en-AU" dirty="0"/>
          </a:p>
          <a:p>
            <a:endParaRPr lang="en-US" dirty="0"/>
          </a:p>
        </p:txBody>
      </p:sp>
    </p:spTree>
    <p:extLst>
      <p:ext uri="{BB962C8B-B14F-4D97-AF65-F5344CB8AC3E}">
        <p14:creationId xmlns:p14="http://schemas.microsoft.com/office/powerpoint/2010/main" val="37218419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Cultural Significance of the Swan River</a:t>
            </a:r>
            <a:endParaRPr lang="en-US" dirty="0"/>
          </a:p>
        </p:txBody>
      </p:sp>
      <p:sp>
        <p:nvSpPr>
          <p:cNvPr id="3" name="Content Placeholder 2"/>
          <p:cNvSpPr>
            <a:spLocks noGrp="1"/>
          </p:cNvSpPr>
          <p:nvPr>
            <p:ph idx="1"/>
          </p:nvPr>
        </p:nvSpPr>
        <p:spPr/>
        <p:txBody>
          <a:bodyPr>
            <a:normAutofit fontScale="92500" lnSpcReduction="10000"/>
          </a:bodyPr>
          <a:lstStyle/>
          <a:p>
            <a:r>
              <a:rPr lang="en-US" dirty="0"/>
              <a:t>Marli</a:t>
            </a:r>
            <a:r>
              <a:rPr lang="en-US" dirty="0"/>
              <a:t> River Park: An Interpretive Plan 2014:</a:t>
            </a:r>
            <a:endParaRPr lang="en-AU" dirty="0"/>
          </a:p>
          <a:p>
            <a:endParaRPr lang="en-US" dirty="0" smtClean="0"/>
          </a:p>
          <a:p>
            <a:pPr marL="0" indent="0">
              <a:buNone/>
            </a:pPr>
            <a:r>
              <a:rPr lang="en-US" dirty="0" smtClean="0"/>
              <a:t>In </a:t>
            </a:r>
            <a:r>
              <a:rPr lang="en-US" dirty="0"/>
              <a:t>February 2013 the Swan River Trust commissioned the National Trust of Australia (WA) to prepare an Interpretation Plan for the Swan and Canning </a:t>
            </a:r>
            <a:r>
              <a:rPr lang="en-US" dirty="0"/>
              <a:t>Riverpark</a:t>
            </a:r>
            <a:r>
              <a:rPr lang="en-US" dirty="0"/>
              <a:t> to make accessible to residents and visitors the cultural heritage values (natural, Aboriginal and historic/built) of the </a:t>
            </a:r>
            <a:r>
              <a:rPr lang="en-US" dirty="0"/>
              <a:t>Derbarl</a:t>
            </a:r>
            <a:r>
              <a:rPr lang="en-US" dirty="0"/>
              <a:t> </a:t>
            </a:r>
            <a:r>
              <a:rPr lang="en-US" dirty="0"/>
              <a:t>Yerrigan</a:t>
            </a:r>
            <a:r>
              <a:rPr lang="en-US" dirty="0"/>
              <a:t> and </a:t>
            </a:r>
            <a:r>
              <a:rPr lang="en-US" dirty="0"/>
              <a:t>Djarlgarro</a:t>
            </a:r>
            <a:r>
              <a:rPr lang="en-US" dirty="0"/>
              <a:t> </a:t>
            </a:r>
            <a:r>
              <a:rPr lang="en-US" dirty="0"/>
              <a:t>Beelier</a:t>
            </a:r>
            <a:r>
              <a:rPr lang="en-US" dirty="0"/>
              <a:t>/the Swan and Canning Rivers.</a:t>
            </a:r>
            <a:endParaRPr lang="en-AU" dirty="0"/>
          </a:p>
          <a:p>
            <a:endParaRPr lang="en-US" dirty="0"/>
          </a:p>
        </p:txBody>
      </p:sp>
    </p:spTree>
    <p:extLst>
      <p:ext uri="{BB962C8B-B14F-4D97-AF65-F5344CB8AC3E}">
        <p14:creationId xmlns:p14="http://schemas.microsoft.com/office/powerpoint/2010/main" val="37686449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Significance for the Arts and Cultural Plan?</a:t>
            </a:r>
            <a:endParaRPr lang="en-US" dirty="0"/>
          </a:p>
        </p:txBody>
      </p:sp>
      <p:sp>
        <p:nvSpPr>
          <p:cNvPr id="3" name="Content Placeholder 2"/>
          <p:cNvSpPr>
            <a:spLocks noGrp="1"/>
          </p:cNvSpPr>
          <p:nvPr>
            <p:ph idx="1"/>
          </p:nvPr>
        </p:nvSpPr>
        <p:spPr>
          <a:xfrm>
            <a:off x="457200" y="1600200"/>
            <a:ext cx="8229600" cy="4940340"/>
          </a:xfrm>
        </p:spPr>
        <p:txBody>
          <a:bodyPr>
            <a:normAutofit fontScale="77500" lnSpcReduction="20000"/>
          </a:bodyPr>
          <a:lstStyle/>
          <a:p>
            <a:r>
              <a:rPr lang="en-US" dirty="0" smtClean="0"/>
              <a:t>Town of Bassendean is one of the local government areas around the Swan, Canning and </a:t>
            </a:r>
            <a:r>
              <a:rPr lang="en-US" dirty="0"/>
              <a:t>H</a:t>
            </a:r>
            <a:r>
              <a:rPr lang="en-US" dirty="0" smtClean="0"/>
              <a:t>elena rivers.  Bassendean has 11 </a:t>
            </a:r>
            <a:r>
              <a:rPr lang="en-US" dirty="0" smtClean="0"/>
              <a:t>kms</a:t>
            </a:r>
            <a:r>
              <a:rPr lang="en-US" dirty="0" smtClean="0"/>
              <a:t> of river frontage, and has </a:t>
            </a:r>
            <a:r>
              <a:rPr lang="en-US" dirty="0" smtClean="0"/>
              <a:t>contributed </a:t>
            </a:r>
            <a:r>
              <a:rPr lang="en-US" dirty="0" smtClean="0"/>
              <a:t>to boardwalk installation, and river  and park regeneration strategies.</a:t>
            </a:r>
          </a:p>
          <a:p>
            <a:r>
              <a:rPr lang="en-US" dirty="0" smtClean="0"/>
              <a:t>The river and parks are highly valued by the community.</a:t>
            </a:r>
          </a:p>
          <a:p>
            <a:r>
              <a:rPr lang="en-US" dirty="0" smtClean="0"/>
              <a:t>Trails, interpretation, artworks and cultural activities on the river are strongly desired. The “shared heritage experienced is essential for “belonging” and valuing the “sense of place”.</a:t>
            </a:r>
          </a:p>
          <a:p>
            <a:pPr lvl="0"/>
            <a:r>
              <a:rPr lang="en-US" dirty="0" smtClean="0"/>
              <a:t>Community calls for </a:t>
            </a:r>
            <a:r>
              <a:rPr lang="en-US" dirty="0"/>
              <a:t>more long term community cultural development </a:t>
            </a:r>
            <a:r>
              <a:rPr lang="en-US" dirty="0" smtClean="0"/>
              <a:t>projects. The shared history and heritage of the Swan River and lands are the ideal focus for such projects.</a:t>
            </a:r>
            <a:endParaRPr lang="en-AU" dirty="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8067722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Pensioner Guard Cottage and Surrey Street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substantial interpretation and re-design of the Surrey Street building </a:t>
            </a:r>
            <a:r>
              <a:rPr lang="en-US" dirty="0"/>
              <a:t>and Pensioner Guard Cottage </a:t>
            </a:r>
            <a:r>
              <a:rPr lang="en-US" dirty="0" smtClean="0"/>
              <a:t>will also factor in a waiting room, child health clinic and community office.  </a:t>
            </a:r>
          </a:p>
          <a:p>
            <a:pPr marL="0" indent="0">
              <a:buNone/>
            </a:pPr>
            <a:r>
              <a:rPr lang="en-US" dirty="0" smtClean="0"/>
              <a:t>The </a:t>
            </a:r>
            <a:r>
              <a:rPr lang="en-US" dirty="0"/>
              <a:t>Pensioner Guard </a:t>
            </a:r>
            <a:r>
              <a:rPr lang="en-US" dirty="0" smtClean="0"/>
              <a:t>Cottage </a:t>
            </a:r>
            <a:r>
              <a:rPr lang="en-US" dirty="0"/>
              <a:t>is a </a:t>
            </a:r>
            <a:r>
              <a:rPr lang="en-US" dirty="0" smtClean="0"/>
              <a:t>significant cultural </a:t>
            </a:r>
            <a:r>
              <a:rPr lang="en-US" dirty="0"/>
              <a:t>and </a:t>
            </a:r>
            <a:r>
              <a:rPr lang="en-US" dirty="0" smtClean="0"/>
              <a:t>historical site worthy of protection, maintenance and interpretation  for future generations.</a:t>
            </a:r>
            <a:endParaRPr lang="en-AU" dirty="0"/>
          </a:p>
          <a:p>
            <a:endParaRPr lang="en-US" dirty="0"/>
          </a:p>
        </p:txBody>
      </p:sp>
    </p:spTree>
    <p:extLst>
      <p:ext uri="{BB962C8B-B14F-4D97-AF65-F5344CB8AC3E}">
        <p14:creationId xmlns:p14="http://schemas.microsoft.com/office/powerpoint/2010/main" val="2659529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616916"/>
              </p:ext>
            </p:extLst>
          </p:nvPr>
        </p:nvGraphicFramePr>
        <p:xfrm>
          <a:off x="457200" y="591432"/>
          <a:ext cx="8229600" cy="5023807"/>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817567">
                <a:tc>
                  <a:txBody>
                    <a:bodyPr/>
                    <a:lstStyle/>
                    <a:p>
                      <a:r>
                        <a:rPr lang="en-US" dirty="0" smtClean="0"/>
                        <a:t>What do we want to achieve?</a:t>
                      </a:r>
                      <a:endParaRPr lang="en-US" dirty="0"/>
                    </a:p>
                  </a:txBody>
                  <a:tcPr/>
                </a:tc>
                <a:tc>
                  <a:txBody>
                    <a:bodyPr/>
                    <a:lstStyle/>
                    <a:p>
                      <a:r>
                        <a:rPr lang="en-US" dirty="0" smtClean="0"/>
                        <a:t>What do we know?</a:t>
                      </a:r>
                      <a:endParaRPr lang="en-US" dirty="0"/>
                    </a:p>
                  </a:txBody>
                  <a:tcPr/>
                </a:tc>
                <a:tc>
                  <a:txBody>
                    <a:bodyPr/>
                    <a:lstStyle/>
                    <a:p>
                      <a:r>
                        <a:rPr lang="en-US" dirty="0" smtClean="0"/>
                        <a:t>So what activities will we do?</a:t>
                      </a:r>
                      <a:endParaRPr lang="en-US" dirty="0"/>
                    </a:p>
                  </a:txBody>
                  <a:tcPr/>
                </a:tc>
                <a:extLst>
                  <a:ext uri="{0D108BD9-81ED-4DB2-BD59-A6C34878D82A}">
                    <a16:rowId xmlns:a16="http://schemas.microsoft.com/office/drawing/2014/main" val="10000"/>
                  </a:ext>
                </a:extLst>
              </a:tr>
              <a:tr h="370840">
                <a:tc>
                  <a:txBody>
                    <a:bodyPr/>
                    <a:lstStyle/>
                    <a:p>
                      <a:r>
                        <a:rPr lang="en-US" sz="1000" b="1" kern="1200" dirty="0" smtClean="0">
                          <a:solidFill>
                            <a:schemeClr val="dk1"/>
                          </a:solidFill>
                          <a:effectLst/>
                          <a:latin typeface="+mn-lt"/>
                          <a:ea typeface="+mn-ea"/>
                          <a:cs typeface="+mn-cs"/>
                        </a:rPr>
                        <a:t>Natural Environment:</a:t>
                      </a:r>
                      <a:endParaRPr lang="en-AU" sz="1000" kern="1200" dirty="0" smtClean="0">
                        <a:solidFill>
                          <a:schemeClr val="dk1"/>
                        </a:solidFill>
                        <a:effectLst/>
                        <a:latin typeface="+mn-lt"/>
                        <a:ea typeface="+mn-ea"/>
                        <a:cs typeface="+mn-cs"/>
                      </a:endParaRPr>
                    </a:p>
                    <a:p>
                      <a:r>
                        <a:rPr lang="en-US" sz="1000" kern="1200" dirty="0" smtClean="0">
                          <a:solidFill>
                            <a:schemeClr val="dk1"/>
                          </a:solidFill>
                          <a:effectLst/>
                          <a:latin typeface="+mn-lt"/>
                          <a:ea typeface="+mn-ea"/>
                          <a:cs typeface="+mn-cs"/>
                        </a:rPr>
                        <a:t>2.2 Protect our river, bushland reserves and biodiversity</a:t>
                      </a:r>
                      <a:endParaRPr lang="en-AU" sz="1000" kern="1200" dirty="0" smtClean="0">
                        <a:solidFill>
                          <a:schemeClr val="dk1"/>
                        </a:solidFill>
                        <a:effectLst/>
                        <a:latin typeface="+mn-lt"/>
                        <a:ea typeface="+mn-ea"/>
                        <a:cs typeface="+mn-cs"/>
                      </a:endParaRPr>
                    </a:p>
                    <a:p>
                      <a:r>
                        <a:rPr lang="en-US" sz="1000" kern="1200" dirty="0" smtClean="0">
                          <a:solidFill>
                            <a:schemeClr val="dk1"/>
                          </a:solidFill>
                          <a:effectLst/>
                          <a:latin typeface="+mn-lt"/>
                          <a:ea typeface="+mn-ea"/>
                          <a:cs typeface="+mn-cs"/>
                        </a:rPr>
                        <a:t>2.3 Ensure the town's open space is attractive and inviting.</a:t>
                      </a:r>
                      <a:endParaRPr lang="en-AU" sz="1000" kern="1200" dirty="0" smtClean="0">
                        <a:solidFill>
                          <a:schemeClr val="dk1"/>
                        </a:solidFill>
                        <a:effectLst/>
                        <a:latin typeface="+mn-lt"/>
                        <a:ea typeface="+mn-ea"/>
                        <a:cs typeface="+mn-cs"/>
                      </a:endParaRPr>
                    </a:p>
                    <a:p>
                      <a:endParaRPr lang="en-US" sz="10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mn-lt"/>
                          <a:ea typeface="+mn-ea"/>
                          <a:cs typeface="+mn-cs"/>
                        </a:rPr>
                        <a:t>BELONGING: Connections to a shared heritage experienced; and ENVIRONMENTAL Outcomes: SENSE OF PLACE: Positive sense of place engendered; and NATURAL CONNECTION: Positive connection to natural world inspired.</a:t>
                      </a:r>
                      <a:r>
                        <a:rPr lang="en-AU" sz="1000" dirty="0" smtClean="0">
                          <a:effectLst/>
                        </a:rPr>
                        <a:t> </a:t>
                      </a:r>
                      <a:endParaRPr lang="en-US" sz="1000" dirty="0" smtClean="0"/>
                    </a:p>
                    <a:p>
                      <a:endParaRPr lang="en-US" sz="1000" dirty="0" smtClean="0"/>
                    </a:p>
                    <a:p>
                      <a:endParaRPr lang="en-US" sz="1000" dirty="0"/>
                    </a:p>
                  </a:txBody>
                  <a:tcPr/>
                </a:tc>
                <a:tc>
                  <a:txBody>
                    <a:bodyPr/>
                    <a:lstStyle/>
                    <a:p>
                      <a:pPr marL="0" indent="0">
                        <a:buNone/>
                      </a:pPr>
                      <a:r>
                        <a:rPr lang="en-US" sz="1000" b="1" dirty="0" smtClean="0"/>
                        <a:t>8. The community values:</a:t>
                      </a:r>
                    </a:p>
                    <a:p>
                      <a:pPr marL="171450" indent="-171450">
                        <a:buFont typeface="Arial"/>
                        <a:buChar char="•"/>
                      </a:pPr>
                      <a:r>
                        <a:rPr lang="en-US" sz="1000" b="1" dirty="0" smtClean="0"/>
                        <a:t> the unique cultural heritage of the area, its rich connection to its First Nations people, the original Aboriginal people, stories and significant sites along the river, </a:t>
                      </a:r>
                    </a:p>
                    <a:p>
                      <a:pPr marL="171450" indent="-171450">
                        <a:buFont typeface="Arial"/>
                        <a:buChar char="•"/>
                      </a:pPr>
                      <a:r>
                        <a:rPr lang="en-US" sz="1000" b="1" dirty="0" smtClean="0"/>
                        <a:t>its historic settler beginnings in the establishment of the Swan Colony, its Pensioner Guard pioneering community, its old families and rich beginnings in trade,</a:t>
                      </a:r>
                    </a:p>
                    <a:p>
                      <a:pPr marL="171450" indent="-171450">
                        <a:buFont typeface="Arial"/>
                        <a:buChar char="•"/>
                      </a:pPr>
                      <a:r>
                        <a:rPr lang="en-US" sz="1000" b="1" dirty="0" smtClean="0"/>
                        <a:t> its growth through the development and connections of transport links, through river, then road then rail.</a:t>
                      </a:r>
                    </a:p>
                    <a:p>
                      <a:pPr marL="171450" indent="-171450">
                        <a:buFont typeface="Arial"/>
                        <a:buChar char="•"/>
                      </a:pPr>
                      <a:r>
                        <a:rPr lang="en-US" sz="1000" b="1" dirty="0" smtClean="0"/>
                        <a:t> Bassendean is proud of its citizen’s hard working approach to life, the connections to the Railway Workshops in Midland, the manufacturing industries that grew up along the rail line. </a:t>
                      </a:r>
                    </a:p>
                    <a:p>
                      <a:r>
                        <a:rPr lang="en-US" sz="1000" b="1" dirty="0" smtClean="0"/>
                        <a:t>There is a passionate historical society, a rich archive of local historical information and stories, and valuable historical buildings that tell a unique story of the area.</a:t>
                      </a:r>
                    </a:p>
                    <a:p>
                      <a:pPr marL="0" indent="0">
                        <a:buNone/>
                      </a:pPr>
                      <a:endParaRPr lang="en-US" sz="1000" b="1" dirty="0" smtClean="0"/>
                    </a:p>
                    <a:p>
                      <a:pPr marL="0" indent="0">
                        <a:buNone/>
                      </a:pPr>
                      <a:r>
                        <a:rPr lang="en-US" sz="1000" b="1" dirty="0" smtClean="0"/>
                        <a:t>How do we unite the community resources and groups around a shared community cultural development project?</a:t>
                      </a:r>
                      <a:endParaRPr lang="en-AU" sz="1000" b="1" dirty="0" smtClean="0"/>
                    </a:p>
                    <a:p>
                      <a:endParaRPr lang="en-US" sz="1000" b="1" dirty="0" smtClean="0"/>
                    </a:p>
                    <a:p>
                      <a:endParaRPr lang="en-US" sz="1000" dirty="0"/>
                    </a:p>
                  </a:txBody>
                  <a:tcPr/>
                </a:tc>
                <a:tc>
                  <a:txBody>
                    <a:bodyPr/>
                    <a:lstStyle/>
                    <a:p>
                      <a:pPr marL="171450" indent="-171450">
                        <a:buFont typeface="Arial"/>
                        <a:buChar char="•"/>
                      </a:pPr>
                      <a:r>
                        <a:rPr lang="en-US" sz="1000" dirty="0" smtClean="0"/>
                        <a:t>Trails, new ways to tell the historical</a:t>
                      </a:r>
                      <a:r>
                        <a:rPr lang="en-US" sz="1000" baseline="0" dirty="0" smtClean="0"/>
                        <a:t> and contemporary story of Bassendean, its links to river, three transport options river/road/rail….</a:t>
                      </a:r>
                    </a:p>
                    <a:p>
                      <a:pPr marL="171450" indent="-171450">
                        <a:buFont typeface="Arial"/>
                        <a:buChar char="•"/>
                      </a:pPr>
                      <a:r>
                        <a:rPr lang="en-US" sz="1000" baseline="0" dirty="0" smtClean="0"/>
                        <a:t>Q Code technology</a:t>
                      </a:r>
                    </a:p>
                    <a:p>
                      <a:pPr marL="171450" indent="-171450">
                        <a:buFont typeface="Arial"/>
                        <a:buChar char="•"/>
                      </a:pPr>
                      <a:r>
                        <a:rPr lang="en-US" sz="1000" baseline="0" dirty="0" smtClean="0"/>
                        <a:t>Melbourne project: Significant trees and places have email addresses, children and public send messages and get responses, engage with their favourite tree.</a:t>
                      </a:r>
                    </a:p>
                    <a:p>
                      <a:pPr marL="171450" indent="-171450">
                        <a:buFont typeface="Arial"/>
                        <a:buChar char="•"/>
                      </a:pPr>
                      <a:r>
                        <a:rPr lang="en-US" sz="1000" baseline="0" dirty="0" smtClean="0"/>
                        <a:t>CCD project which begins to document visually the story of Bassendean and begin to develop public installations in significant sites.</a:t>
                      </a:r>
                    </a:p>
                    <a:p>
                      <a:pPr marL="171450" indent="-171450">
                        <a:buFont typeface="Arial"/>
                        <a:buChar char="•"/>
                      </a:pPr>
                      <a:r>
                        <a:rPr lang="en-US" sz="1000" baseline="0" dirty="0" smtClean="0"/>
                        <a:t>Aboriginal elders trails and tours</a:t>
                      </a:r>
                    </a:p>
                    <a:p>
                      <a:pPr marL="171450" indent="-171450">
                        <a:buFont typeface="Arial"/>
                        <a:buChar char="•"/>
                      </a:pPr>
                      <a:r>
                        <a:rPr lang="en-US" sz="1000" baseline="0" dirty="0" smtClean="0"/>
                        <a:t>Links from the Pensioner Guard cottage across bassendean.</a:t>
                      </a:r>
                    </a:p>
                    <a:p>
                      <a:pPr marL="171450" indent="-171450">
                        <a:buFont typeface="Arial"/>
                        <a:buChar char="•"/>
                      </a:pPr>
                      <a:endParaRPr lang="en-US" sz="1000" baseline="0" dirty="0" smtClean="0"/>
                    </a:p>
                    <a:p>
                      <a:pPr marL="171450" indent="-171450">
                        <a:buFont typeface="Arial"/>
                        <a:buChar char="•"/>
                      </a:pPr>
                      <a:endParaRPr lang="en-US" sz="10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560952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Built </a:t>
            </a:r>
            <a:r>
              <a:rPr lang="en-US" b="1" dirty="0"/>
              <a:t>Environment:</a:t>
            </a:r>
            <a:r>
              <a:rPr lang="en-AU" dirty="0"/>
              <a:t/>
            </a:r>
            <a:br>
              <a:rPr lang="en-AU" dirty="0"/>
            </a:br>
            <a:endParaRPr lang="en-US" dirty="0"/>
          </a:p>
        </p:txBody>
      </p:sp>
      <p:sp>
        <p:nvSpPr>
          <p:cNvPr id="3" name="Content Placeholder 2"/>
          <p:cNvSpPr>
            <a:spLocks noGrp="1"/>
          </p:cNvSpPr>
          <p:nvPr>
            <p:ph idx="1"/>
          </p:nvPr>
        </p:nvSpPr>
        <p:spPr/>
        <p:txBody>
          <a:bodyPr/>
          <a:lstStyle/>
          <a:p>
            <a:r>
              <a:rPr lang="en-US" dirty="0" smtClean="0"/>
              <a:t>3.3 </a:t>
            </a:r>
            <a:r>
              <a:rPr lang="en-US" dirty="0"/>
              <a:t>Enhance the Town's appearance</a:t>
            </a:r>
            <a:endParaRPr lang="en-AU" dirty="0"/>
          </a:p>
          <a:p>
            <a:pPr marL="0" indent="0">
              <a:buNone/>
            </a:pPr>
            <a:r>
              <a:rPr lang="en-US" dirty="0" smtClean="0"/>
              <a:t>Strategies</a:t>
            </a:r>
            <a:endParaRPr lang="en-AU" dirty="0"/>
          </a:p>
          <a:p>
            <a:pPr lvl="0"/>
            <a:r>
              <a:rPr lang="en-US" dirty="0"/>
              <a:t>Improve the amenity and public realm</a:t>
            </a:r>
            <a:endParaRPr lang="en-AU" dirty="0"/>
          </a:p>
          <a:p>
            <a:pPr lvl="0"/>
            <a:r>
              <a:rPr lang="en-US" dirty="0"/>
              <a:t>Strengthen and promote Bassendean's </a:t>
            </a:r>
            <a:r>
              <a:rPr lang="en-US" dirty="0" smtClean="0"/>
              <a:t>unique </a:t>
            </a:r>
            <a:r>
              <a:rPr lang="en-US" dirty="0"/>
              <a:t>character and heritage.</a:t>
            </a:r>
            <a:endParaRPr lang="en-AU" dirty="0"/>
          </a:p>
          <a:p>
            <a:pPr lvl="0"/>
            <a:r>
              <a:rPr lang="en-US" dirty="0"/>
              <a:t>Implement design policies and provisions of buildings and places.</a:t>
            </a:r>
            <a:endParaRPr lang="en-AU" dirty="0"/>
          </a:p>
          <a:p>
            <a:endParaRPr lang="en-US" dirty="0"/>
          </a:p>
        </p:txBody>
      </p:sp>
    </p:spTree>
    <p:extLst>
      <p:ext uri="{BB962C8B-B14F-4D97-AF65-F5344CB8AC3E}">
        <p14:creationId xmlns:p14="http://schemas.microsoft.com/office/powerpoint/2010/main" val="26865690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Art</a:t>
            </a:r>
            <a:endParaRPr lang="en-US" dirty="0"/>
          </a:p>
        </p:txBody>
      </p:sp>
      <p:sp>
        <p:nvSpPr>
          <p:cNvPr id="3" name="Content Placeholder 2"/>
          <p:cNvSpPr>
            <a:spLocks noGrp="1"/>
          </p:cNvSpPr>
          <p:nvPr>
            <p:ph idx="1"/>
          </p:nvPr>
        </p:nvSpPr>
        <p:spPr>
          <a:xfrm>
            <a:off x="457200" y="1600200"/>
            <a:ext cx="8229600" cy="4922945"/>
          </a:xfrm>
        </p:spPr>
        <p:txBody>
          <a:bodyPr>
            <a:normAutofit fontScale="62500" lnSpcReduction="20000"/>
          </a:bodyPr>
          <a:lstStyle/>
          <a:p>
            <a:pPr marL="0" indent="0">
              <a:buNone/>
            </a:pPr>
            <a:r>
              <a:rPr lang="en-US" b="1" dirty="0"/>
              <a:t>Consultation </a:t>
            </a:r>
            <a:r>
              <a:rPr lang="en-US" b="1" dirty="0" smtClean="0"/>
              <a:t>raised </a:t>
            </a:r>
            <a:r>
              <a:rPr lang="en-US" b="1" dirty="0"/>
              <a:t>the notion of “applying an arts lens” to public developments, public assets, playground installations, open space enhancements.  </a:t>
            </a:r>
            <a:endParaRPr lang="en-US" b="1" dirty="0" smtClean="0"/>
          </a:p>
          <a:p>
            <a:pPr marL="0" indent="0">
              <a:buNone/>
            </a:pPr>
            <a:r>
              <a:rPr lang="en-US" dirty="0" smtClean="0"/>
              <a:t>The </a:t>
            </a:r>
            <a:r>
              <a:rPr lang="en-US" dirty="0"/>
              <a:t>community strongly support more public art across the suburbs: 97.6% of respondents, </a:t>
            </a:r>
            <a:r>
              <a:rPr lang="en-US" dirty="0" smtClean="0"/>
              <a:t>to include deeper </a:t>
            </a:r>
            <a:r>
              <a:rPr lang="en-US" dirty="0"/>
              <a:t>engagement with local communities and local artists, as well as creative approaches to design and implementation</a:t>
            </a:r>
            <a:r>
              <a:rPr lang="en-US" dirty="0" smtClean="0"/>
              <a:t>.</a:t>
            </a:r>
          </a:p>
          <a:p>
            <a:pPr marL="0" indent="0">
              <a:buNone/>
            </a:pPr>
            <a:r>
              <a:rPr lang="en-US" b="1" dirty="0"/>
              <a:t>Survey statements best representing view on public art (ranked):</a:t>
            </a:r>
            <a:endParaRPr lang="en-AU" dirty="0"/>
          </a:p>
          <a:p>
            <a:pPr lvl="0"/>
            <a:r>
              <a:rPr lang="en-US" dirty="0"/>
              <a:t>I would like to see the urban art mural paintings expanded across the three </a:t>
            </a:r>
            <a:r>
              <a:rPr lang="en-US" dirty="0"/>
              <a:t>neighbourhoods</a:t>
            </a:r>
            <a:endParaRPr lang="en-AU" dirty="0"/>
          </a:p>
          <a:p>
            <a:pPr lvl="0"/>
            <a:r>
              <a:rPr lang="en-US" dirty="0"/>
              <a:t>I support Council asking developers to contribute to a fund for large scale projects</a:t>
            </a:r>
            <a:endParaRPr lang="en-AU" dirty="0"/>
          </a:p>
          <a:p>
            <a:pPr lvl="0"/>
            <a:r>
              <a:rPr lang="en-US" dirty="0"/>
              <a:t>I'd like to see young artists mentored in projects</a:t>
            </a:r>
            <a:endParaRPr lang="en-AU" dirty="0"/>
          </a:p>
          <a:p>
            <a:pPr lvl="0"/>
            <a:r>
              <a:rPr lang="en-US" dirty="0"/>
              <a:t>Id like to see more Aboriginal public art projects</a:t>
            </a:r>
          </a:p>
          <a:p>
            <a:pPr lvl="0"/>
            <a:r>
              <a:rPr lang="en-US" sz="2600" dirty="0"/>
              <a:t>I would like to see more art in playgrounds and reserves.</a:t>
            </a:r>
            <a:endParaRPr lang="en-AU" sz="2600" dirty="0"/>
          </a:p>
          <a:p>
            <a:pPr lvl="0"/>
            <a:r>
              <a:rPr lang="en-US" sz="2600" dirty="0"/>
              <a:t>I'd like to see more temporary/ephemeral projects</a:t>
            </a:r>
            <a:endParaRPr lang="en-AU" sz="2600" dirty="0"/>
          </a:p>
          <a:p>
            <a:pPr lvl="0"/>
            <a:r>
              <a:rPr lang="en-US" sz="2600" dirty="0"/>
              <a:t>I'd like to see a large scale entry statement for Bassendean</a:t>
            </a:r>
            <a:endParaRPr lang="en-AU" sz="2600" dirty="0"/>
          </a:p>
          <a:p>
            <a:pPr marL="0" indent="0">
              <a:buNone/>
            </a:pPr>
            <a:r>
              <a:rPr lang="en-US" dirty="0" smtClean="0"/>
              <a:t> </a:t>
            </a:r>
            <a:endParaRPr lang="en-US" dirty="0"/>
          </a:p>
        </p:txBody>
      </p:sp>
    </p:spTree>
    <p:extLst>
      <p:ext uri="{BB962C8B-B14F-4D97-AF65-F5344CB8AC3E}">
        <p14:creationId xmlns:p14="http://schemas.microsoft.com/office/powerpoint/2010/main" val="30656396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Involving Young People and schools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School teachers were enthusiastic about students being involved in public art and contributing to key open space, playground and building projects.</a:t>
            </a:r>
          </a:p>
          <a:p>
            <a:pPr marL="0" indent="0">
              <a:buNone/>
            </a:pPr>
            <a:r>
              <a:rPr lang="en-US" b="1" dirty="0" smtClean="0"/>
              <a:t>They also raised broadening the definition of “public” art to include performance </a:t>
            </a:r>
            <a:r>
              <a:rPr lang="en-US" b="1" dirty="0"/>
              <a:t>opportunities, and the infrastructure to support this. </a:t>
            </a:r>
            <a:endParaRPr lang="en-US" b="1" dirty="0" smtClean="0"/>
          </a:p>
          <a:p>
            <a:pPr marL="0" indent="0">
              <a:buNone/>
            </a:pPr>
            <a:r>
              <a:rPr lang="en-US" b="1" dirty="0" smtClean="0"/>
              <a:t>In </a:t>
            </a:r>
            <a:r>
              <a:rPr lang="en-US" b="1" dirty="0"/>
              <a:t>particular, the school teachers working in the creative areas highlighted the need for “authentic audiences”, the opportunities for the school choirs, dancers, performers to be able to perform in the public realm.  The lack of staging, sound equipment is a key issue in the area</a:t>
            </a:r>
            <a:r>
              <a:rPr lang="en-US" b="1" dirty="0" smtClean="0"/>
              <a:t>.</a:t>
            </a:r>
          </a:p>
          <a:p>
            <a:pPr marL="0" indent="0">
              <a:buNone/>
            </a:pPr>
            <a:r>
              <a:rPr lang="en-US" b="1" dirty="0" smtClean="0"/>
              <a:t>Timeframe and year long lead in for planning was the other major barrier raised.</a:t>
            </a:r>
            <a:endParaRPr lang="en-AU" dirty="0"/>
          </a:p>
          <a:p>
            <a:endParaRPr lang="en-US" dirty="0"/>
          </a:p>
        </p:txBody>
      </p:sp>
    </p:spTree>
    <p:extLst>
      <p:ext uri="{BB962C8B-B14F-4D97-AF65-F5344CB8AC3E}">
        <p14:creationId xmlns:p14="http://schemas.microsoft.com/office/powerpoint/2010/main" val="34078573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Public Art Policy</a:t>
            </a:r>
            <a:endParaRPr lang="en-US" b="1" dirty="0"/>
          </a:p>
        </p:txBody>
      </p:sp>
      <p:sp>
        <p:nvSpPr>
          <p:cNvPr id="3" name="Content Placeholder 2"/>
          <p:cNvSpPr>
            <a:spLocks noGrp="1"/>
          </p:cNvSpPr>
          <p:nvPr>
            <p:ph idx="1"/>
          </p:nvPr>
        </p:nvSpPr>
        <p:spPr/>
        <p:txBody>
          <a:bodyPr>
            <a:normAutofit fontScale="62500" lnSpcReduction="20000"/>
          </a:bodyPr>
          <a:lstStyle/>
          <a:p>
            <a:r>
              <a:rPr lang="en-AU" dirty="0" smtClean="0"/>
              <a:t>The Town does not budget for Public Art projects but has a </a:t>
            </a:r>
            <a:r>
              <a:rPr lang="en-AU" dirty="0"/>
              <a:t>P</a:t>
            </a:r>
            <a:r>
              <a:rPr lang="en-AU" dirty="0" smtClean="0"/>
              <a:t>er </a:t>
            </a:r>
            <a:r>
              <a:rPr lang="en-AU" dirty="0"/>
              <a:t>Cent for Art </a:t>
            </a:r>
            <a:r>
              <a:rPr lang="en-AU" dirty="0" smtClean="0"/>
              <a:t>Policy for developers: </a:t>
            </a:r>
            <a:r>
              <a:rPr lang="en-AU" dirty="0"/>
              <a:t>no less than 1% for projects over $1million, and 2% for Town Centre projects.</a:t>
            </a:r>
          </a:p>
          <a:p>
            <a:r>
              <a:rPr lang="en-AU" dirty="0" smtClean="0"/>
              <a:t>It states: The </a:t>
            </a:r>
            <a:r>
              <a:rPr lang="en-AU" dirty="0"/>
              <a:t>Town of Bassendean considers there is a need to protect and enhance the utility, amenity and identity of the public domain of places such as centres, main streets, squares and parks within its municipality. Has Public Art Master Plan with potential sites identified. Has “cash-in-lieu” provision which can be paid into a Public Art Fund, and used on works in the Masterplan.</a:t>
            </a:r>
          </a:p>
          <a:p>
            <a:r>
              <a:rPr lang="en-AU" dirty="0"/>
              <a:t>Approval of Artwork by Council, though requests delegated authority to appropriate Officer or Panel. </a:t>
            </a:r>
            <a:endParaRPr lang="en-AU" dirty="0" smtClean="0"/>
          </a:p>
          <a:p>
            <a:r>
              <a:rPr lang="en-US" dirty="0"/>
              <a:t>Contemporary policy broadens the definition of the outcomes that the public art policy can implement. This can include broadening the art forms to more temporary and performance based events, and, to actual cultural infrastructure itself, </a:t>
            </a:r>
            <a:r>
              <a:rPr lang="en-US" dirty="0"/>
              <a:t>eg</a:t>
            </a:r>
            <a:r>
              <a:rPr lang="en-US" dirty="0"/>
              <a:t> artists studios, exhibition space within a development itself.</a:t>
            </a:r>
          </a:p>
          <a:p>
            <a:endParaRPr lang="en-AU" dirty="0"/>
          </a:p>
          <a:p>
            <a:endParaRPr lang="en-AU" dirty="0"/>
          </a:p>
        </p:txBody>
      </p:sp>
    </p:spTree>
    <p:extLst>
      <p:ext uri="{BB962C8B-B14F-4D97-AF65-F5344CB8AC3E}">
        <p14:creationId xmlns:p14="http://schemas.microsoft.com/office/powerpoint/2010/main" val="27182562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12497584"/>
              </p:ext>
            </p:extLst>
          </p:nvPr>
        </p:nvGraphicFramePr>
        <p:xfrm>
          <a:off x="457200" y="556642"/>
          <a:ext cx="8229600" cy="6042732"/>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800172">
                <a:tc>
                  <a:txBody>
                    <a:bodyPr/>
                    <a:lstStyle/>
                    <a:p>
                      <a:r>
                        <a:rPr lang="en-US" dirty="0" smtClean="0"/>
                        <a:t>What do we want to achieve?</a:t>
                      </a:r>
                      <a:endParaRPr lang="en-US" dirty="0"/>
                    </a:p>
                  </a:txBody>
                  <a:tcPr/>
                </a:tc>
                <a:tc>
                  <a:txBody>
                    <a:bodyPr/>
                    <a:lstStyle/>
                    <a:p>
                      <a:r>
                        <a:rPr lang="en-US" dirty="0" smtClean="0"/>
                        <a:t>What do we know?</a:t>
                      </a:r>
                      <a:endParaRPr lang="en-US" dirty="0"/>
                    </a:p>
                  </a:txBody>
                  <a:tcPr/>
                </a:tc>
                <a:tc>
                  <a:txBody>
                    <a:bodyPr/>
                    <a:lstStyle/>
                    <a:p>
                      <a:r>
                        <a:rPr lang="en-US" dirty="0" smtClean="0"/>
                        <a:t>So what activities will we do?</a:t>
                      </a:r>
                      <a:endParaRPr lang="en-US" dirty="0"/>
                    </a:p>
                  </a:txBody>
                  <a:tcPr/>
                </a:tc>
                <a:extLst>
                  <a:ext uri="{0D108BD9-81ED-4DB2-BD59-A6C34878D82A}">
                    <a16:rowId xmlns:a16="http://schemas.microsoft.com/office/drawing/2014/main" val="10000"/>
                  </a:ext>
                </a:extLst>
              </a:tr>
              <a:tr h="370840">
                <a:tc>
                  <a:txBody>
                    <a:bodyPr/>
                    <a:lstStyle/>
                    <a:p>
                      <a:r>
                        <a:rPr lang="en-US" sz="1000" b="1" kern="1200" dirty="0" smtClean="0">
                          <a:solidFill>
                            <a:schemeClr val="dk1"/>
                          </a:solidFill>
                          <a:effectLst/>
                          <a:latin typeface="+mn-lt"/>
                          <a:ea typeface="+mn-ea"/>
                          <a:cs typeface="+mn-cs"/>
                        </a:rPr>
                        <a:t>Built Environment:</a:t>
                      </a:r>
                      <a:endParaRPr lang="en-AU" sz="1000" kern="1200" dirty="0" smtClean="0">
                        <a:solidFill>
                          <a:schemeClr val="dk1"/>
                        </a:solidFill>
                        <a:effectLst/>
                        <a:latin typeface="+mn-lt"/>
                        <a:ea typeface="+mn-ea"/>
                        <a:cs typeface="+mn-cs"/>
                      </a:endParaRPr>
                    </a:p>
                    <a:p>
                      <a:r>
                        <a:rPr lang="en-US" sz="1000" kern="1200" dirty="0" smtClean="0">
                          <a:solidFill>
                            <a:schemeClr val="dk1"/>
                          </a:solidFill>
                          <a:effectLst/>
                          <a:latin typeface="+mn-lt"/>
                          <a:ea typeface="+mn-ea"/>
                          <a:cs typeface="+mn-cs"/>
                        </a:rPr>
                        <a:t>3.3 Enhance the Town's appearance</a:t>
                      </a:r>
                      <a:endParaRPr lang="en-AU" sz="1000" kern="1200" dirty="0" smtClean="0">
                        <a:solidFill>
                          <a:schemeClr val="dk1"/>
                        </a:solidFill>
                        <a:effectLst/>
                        <a:latin typeface="+mn-lt"/>
                        <a:ea typeface="+mn-ea"/>
                        <a:cs typeface="+mn-cs"/>
                      </a:endParaRPr>
                    </a:p>
                    <a:p>
                      <a:endParaRPr lang="en-US" sz="10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mn-lt"/>
                          <a:ea typeface="+mn-ea"/>
                          <a:cs typeface="+mn-cs"/>
                        </a:rPr>
                        <a:t>STIMULATION: creative expression is stimulated; ENRICHMENT: Aesthetic enrichment experienced as well as again, BELONGING: Connections to a shared heritage experienced.</a:t>
                      </a:r>
                      <a:r>
                        <a:rPr lang="en-AU" sz="1000" dirty="0" smtClean="0">
                          <a:effectLst/>
                        </a:rPr>
                        <a:t> </a:t>
                      </a:r>
                      <a:endParaRPr lang="en-US" sz="1000" dirty="0" smtClean="0"/>
                    </a:p>
                    <a:p>
                      <a:endParaRPr lang="en-US" sz="1000" dirty="0" smtClean="0"/>
                    </a:p>
                    <a:p>
                      <a:endParaRPr lang="en-US" sz="1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1" dirty="0" smtClean="0"/>
                        <a:t>9. How can the Per cent for Art Policy achieve the aims of the Arts and Cultural Plan?</a:t>
                      </a:r>
                    </a:p>
                    <a:p>
                      <a:endParaRPr lang="en-US" sz="1000" dirty="0"/>
                    </a:p>
                  </a:txBody>
                  <a:tcPr/>
                </a:tc>
                <a:tc>
                  <a:txBody>
                    <a:bodyPr/>
                    <a:lstStyle/>
                    <a:p>
                      <a:pPr marL="285750" indent="-285750">
                        <a:buFont typeface="Arial"/>
                        <a:buChar char="•"/>
                      </a:pPr>
                      <a:r>
                        <a:rPr lang="en-US" sz="1000" dirty="0" smtClean="0"/>
                        <a:t>Arts lens applied to all Council projects, Percent for art is applied to council Projects:</a:t>
                      </a:r>
                    </a:p>
                    <a:p>
                      <a:pPr marL="285750" indent="-285750">
                        <a:buFont typeface="Arial"/>
                        <a:buChar char="•"/>
                      </a:pPr>
                      <a:r>
                        <a:rPr lang="en-US" sz="1000" dirty="0" smtClean="0"/>
                        <a:t>Artists in design team early</a:t>
                      </a:r>
                    </a:p>
                    <a:p>
                      <a:pPr marL="285750" indent="-285750">
                        <a:buFont typeface="Arial"/>
                        <a:buChar char="•"/>
                      </a:pPr>
                      <a:r>
                        <a:rPr lang="en-US" sz="1000" dirty="0" smtClean="0"/>
                        <a:t>Horizontal</a:t>
                      </a:r>
                      <a:r>
                        <a:rPr lang="en-US" sz="1000" baseline="0" dirty="0" smtClean="0"/>
                        <a:t> zoning on new developments, street level must be culturally active, higher stories office then residential above</a:t>
                      </a:r>
                    </a:p>
                    <a:p>
                      <a:pPr marL="285750" indent="-285750">
                        <a:buFont typeface="Arial"/>
                        <a:buChar char="•"/>
                      </a:pPr>
                      <a:r>
                        <a:rPr lang="en-US" sz="1000" baseline="0" dirty="0" smtClean="0"/>
                        <a:t>Change the definitions of Public Art: can be ephemeral, performative, even space and studios for creative activities.</a:t>
                      </a:r>
                    </a:p>
                    <a:p>
                      <a:pPr marL="285750" marR="0" lvl="0" indent="-285750" algn="l" defTabSz="457200" rtl="0" eaLnBrk="1" fontAlgn="auto" latinLnBrk="0" hangingPunct="1">
                        <a:lnSpc>
                          <a:spcPct val="100000"/>
                        </a:lnSpc>
                        <a:spcBef>
                          <a:spcPts val="0"/>
                        </a:spcBef>
                        <a:spcAft>
                          <a:spcPts val="0"/>
                        </a:spcAft>
                        <a:buClrTx/>
                        <a:buSzTx/>
                        <a:buFont typeface="Arial"/>
                        <a:buChar char="•"/>
                        <a:tabLst/>
                        <a:defRPr/>
                      </a:pPr>
                      <a:r>
                        <a:rPr lang="en-US" sz="1000" kern="1200" dirty="0" smtClean="0">
                          <a:solidFill>
                            <a:schemeClr val="dk1"/>
                          </a:solidFill>
                          <a:effectLst/>
                          <a:latin typeface="+mn-lt"/>
                          <a:ea typeface="+mn-ea"/>
                          <a:cs typeface="+mn-cs"/>
                        </a:rPr>
                        <a:t>Consider a threshold amount for % for art contributions to be cash in Lieu. eg. under $30k goes to cash in lieu, over – the artwork to be provided via the developer, with approval from the Town.  Artworks to link to the public art masterplan and amend the Town’s policy to reflect this.</a:t>
                      </a:r>
                      <a:endParaRPr lang="en-US" sz="1000" baseline="0" dirty="0" smtClean="0"/>
                    </a:p>
                    <a:p>
                      <a:pPr marL="285750" indent="-285750">
                        <a:buFont typeface="Arial"/>
                        <a:buChar char="•"/>
                      </a:pPr>
                      <a:r>
                        <a:rPr lang="en-US" sz="1000" baseline="0" dirty="0" smtClean="0"/>
                        <a:t>Celebrating local artists on local billboards: Prize in BVAA</a:t>
                      </a:r>
                    </a:p>
                    <a:p>
                      <a:pPr marL="285750" indent="-285750">
                        <a:buFont typeface="Arial"/>
                        <a:buChar char="•"/>
                      </a:pPr>
                      <a:r>
                        <a:rPr lang="en-US" sz="1000" baseline="0" dirty="0" smtClean="0"/>
                        <a:t>Is there an international sister city relationship that could be explored, international exchange?</a:t>
                      </a:r>
                    </a:p>
                    <a:p>
                      <a:pPr marL="285750" indent="-285750">
                        <a:buFont typeface="Arial"/>
                        <a:buChar char="•"/>
                      </a:pPr>
                      <a:r>
                        <a:rPr lang="en-US" sz="1000" baseline="0" dirty="0" smtClean="0"/>
                        <a:t>Popup cultural activities in Town centre, use for events and pop-up entertainment: jazz, comedy etc</a:t>
                      </a:r>
                    </a:p>
                    <a:p>
                      <a:pPr marL="285750" indent="-285750">
                        <a:buFont typeface="Arial"/>
                        <a:buChar char="•"/>
                      </a:pPr>
                      <a:r>
                        <a:rPr lang="en-US" sz="1000" baseline="0" dirty="0" smtClean="0"/>
                        <a:t>Continue to explore </a:t>
                      </a:r>
                      <a:r>
                        <a:rPr lang="en-US" sz="1000" baseline="0" dirty="0" smtClean="0"/>
                        <a:t>opportunities </a:t>
                      </a:r>
                      <a:r>
                        <a:rPr lang="en-US" sz="1000" baseline="0" dirty="0" smtClean="0"/>
                        <a:t>for closing down the Old </a:t>
                      </a:r>
                      <a:r>
                        <a:rPr lang="en-US" sz="1000" baseline="0" dirty="0" smtClean="0"/>
                        <a:t>Pert </a:t>
                      </a:r>
                      <a:r>
                        <a:rPr lang="en-US" sz="1000" baseline="0" dirty="0" smtClean="0"/>
                        <a:t>Road regularly for cultural concerts and whole street festivals and activations.</a:t>
                      </a:r>
                    </a:p>
                    <a:p>
                      <a:pPr marL="285750" indent="-285750">
                        <a:buFont typeface="Arial"/>
                        <a:buChar char="•"/>
                      </a:pPr>
                      <a:r>
                        <a:rPr lang="en-US" sz="1000" baseline="0" dirty="0" smtClean="0"/>
                        <a:t>Is there a need to build new Civic Centre?</a:t>
                      </a:r>
                    </a:p>
                    <a:p>
                      <a:pPr marL="285750" indent="-285750">
                        <a:buFont typeface="Arial"/>
                        <a:buChar char="•"/>
                      </a:pPr>
                      <a:endParaRPr lang="en-US" sz="1000" baseline="0" dirty="0" smtClean="0"/>
                    </a:p>
                    <a:p>
                      <a:pPr marL="285750" indent="-285750">
                        <a:buFont typeface="Arial"/>
                        <a:buChar char="•"/>
                      </a:pPr>
                      <a:endParaRPr lang="en-US" sz="1000" baseline="0" dirty="0" smtClean="0"/>
                    </a:p>
                    <a:p>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51147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Based on values</a:t>
            </a:r>
            <a:endParaRPr lang="en-US" dirty="0"/>
          </a:p>
        </p:txBody>
      </p:sp>
      <p:sp>
        <p:nvSpPr>
          <p:cNvPr id="3" name="Content Placeholder 2"/>
          <p:cNvSpPr>
            <a:spLocks noGrp="1"/>
          </p:cNvSpPr>
          <p:nvPr>
            <p:ph idx="1"/>
          </p:nvPr>
        </p:nvSpPr>
        <p:spPr/>
        <p:txBody>
          <a:bodyPr>
            <a:normAutofit fontScale="77500" lnSpcReduction="20000"/>
          </a:bodyPr>
          <a:lstStyle/>
          <a:p>
            <a:r>
              <a:rPr lang="en-US" dirty="0"/>
              <a:t>PEOPLE: Councillor, staff and volunteer contributions are vital in striving to meet our </a:t>
            </a:r>
            <a:r>
              <a:rPr lang="en-US" u="sng" dirty="0"/>
              <a:t>diverse community's aspirations and well-being.</a:t>
            </a:r>
            <a:r>
              <a:rPr lang="en-US" dirty="0"/>
              <a:t> We will actively engage our community and seek their participation in planning their future.</a:t>
            </a:r>
            <a:endParaRPr lang="en-AU" dirty="0"/>
          </a:p>
          <a:p>
            <a:pPr marL="0" indent="0">
              <a:buNone/>
            </a:pPr>
            <a:r>
              <a:rPr lang="en-US" dirty="0"/>
              <a:t> </a:t>
            </a:r>
            <a:endParaRPr lang="en-AU" dirty="0"/>
          </a:p>
          <a:p>
            <a:r>
              <a:rPr lang="en-US" dirty="0"/>
              <a:t>EXCELLENCE: We strive to achieve the highest standards in local government and to consistently provide consultative, ethical and responsive services.</a:t>
            </a:r>
            <a:endParaRPr lang="en-AU" dirty="0"/>
          </a:p>
          <a:p>
            <a:pPr marL="0" indent="0">
              <a:buNone/>
            </a:pPr>
            <a:r>
              <a:rPr lang="en-US" dirty="0"/>
              <a:t> </a:t>
            </a:r>
            <a:endParaRPr lang="en-AU" dirty="0"/>
          </a:p>
          <a:p>
            <a:r>
              <a:rPr lang="en-US" dirty="0"/>
              <a:t>HERITAGE: </a:t>
            </a:r>
            <a:r>
              <a:rPr lang="en-US" u="sng" dirty="0"/>
              <a:t>Preserving and communicating our shared history and heritage</a:t>
            </a:r>
            <a:r>
              <a:rPr lang="en-US" dirty="0"/>
              <a:t> increases our capacity to balance today's needs with the long-term interests of future.</a:t>
            </a:r>
            <a:endParaRPr lang="en-AU" dirty="0"/>
          </a:p>
          <a:p>
            <a:endParaRPr lang="en-AU" dirty="0"/>
          </a:p>
          <a:p>
            <a:endParaRPr lang="en-US" dirty="0"/>
          </a:p>
        </p:txBody>
      </p:sp>
    </p:spTree>
    <p:extLst>
      <p:ext uri="{BB962C8B-B14F-4D97-AF65-F5344CB8AC3E}">
        <p14:creationId xmlns:p14="http://schemas.microsoft.com/office/powerpoint/2010/main" val="17725281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Economic</a:t>
            </a:r>
            <a:r>
              <a:rPr lang="en-AU" dirty="0"/>
              <a:t/>
            </a:r>
            <a:br>
              <a:rPr lang="en-AU" dirty="0"/>
            </a:br>
            <a:endParaRPr lang="en-US" dirty="0"/>
          </a:p>
        </p:txBody>
      </p:sp>
      <p:sp>
        <p:nvSpPr>
          <p:cNvPr id="3" name="Content Placeholder 2"/>
          <p:cNvSpPr>
            <a:spLocks noGrp="1"/>
          </p:cNvSpPr>
          <p:nvPr>
            <p:ph idx="1"/>
          </p:nvPr>
        </p:nvSpPr>
        <p:spPr>
          <a:xfrm>
            <a:off x="457200" y="2035222"/>
            <a:ext cx="8229600" cy="4090942"/>
          </a:xfrm>
        </p:spPr>
        <p:txBody>
          <a:bodyPr>
            <a:normAutofit fontScale="92500"/>
          </a:bodyPr>
          <a:lstStyle/>
          <a:p>
            <a:r>
              <a:rPr lang="en-US" dirty="0" smtClean="0"/>
              <a:t>4.1 </a:t>
            </a:r>
            <a:r>
              <a:rPr lang="en-US" dirty="0"/>
              <a:t>Build economic capacity</a:t>
            </a:r>
            <a:endParaRPr lang="en-AU" dirty="0"/>
          </a:p>
          <a:p>
            <a:r>
              <a:rPr lang="en-US" dirty="0" smtClean="0"/>
              <a:t>4.2 </a:t>
            </a:r>
            <a:r>
              <a:rPr lang="en-US" dirty="0"/>
              <a:t>Facilitate local business retention and </a:t>
            </a:r>
            <a:r>
              <a:rPr lang="en-US" dirty="0" smtClean="0"/>
              <a:t>growth</a:t>
            </a:r>
          </a:p>
          <a:p>
            <a:r>
              <a:rPr lang="en-US" b="1" dirty="0"/>
              <a:t>Linked </a:t>
            </a:r>
            <a:r>
              <a:rPr lang="en-US" b="1" dirty="0" smtClean="0"/>
              <a:t>to Cultural outcome: </a:t>
            </a:r>
            <a:r>
              <a:rPr lang="en-US" b="1" dirty="0"/>
              <a:t>INSIGHT: New knowledge, ideas and insights gained.</a:t>
            </a:r>
            <a:endParaRPr lang="en-AU" dirty="0"/>
          </a:p>
          <a:p>
            <a:r>
              <a:rPr lang="en-US" b="1" dirty="0" smtClean="0"/>
              <a:t>ECONOMIC outcomes: </a:t>
            </a:r>
            <a:r>
              <a:rPr lang="en-US" b="1" dirty="0"/>
              <a:t>DIVERSITY: Cultural Industries strengthened; COMPLEXITY: Economic complexity supported and PARTICIPATION: Individual economic well-being increased.</a:t>
            </a:r>
            <a:endParaRPr lang="en-AU" dirty="0"/>
          </a:p>
          <a:p>
            <a:endParaRPr lang="en-AU" dirty="0"/>
          </a:p>
          <a:p>
            <a:endParaRPr lang="en-US" dirty="0"/>
          </a:p>
        </p:txBody>
      </p:sp>
    </p:spTree>
    <p:extLst>
      <p:ext uri="{BB962C8B-B14F-4D97-AF65-F5344CB8AC3E}">
        <p14:creationId xmlns:p14="http://schemas.microsoft.com/office/powerpoint/2010/main" val="15350554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Context</a:t>
            </a:r>
            <a:endParaRPr lang="en-US" dirty="0"/>
          </a:p>
        </p:txBody>
      </p:sp>
      <p:sp>
        <p:nvSpPr>
          <p:cNvPr id="3" name="Content Placeholder 2"/>
          <p:cNvSpPr>
            <a:spLocks noGrp="1"/>
          </p:cNvSpPr>
          <p:nvPr>
            <p:ph idx="1"/>
          </p:nvPr>
        </p:nvSpPr>
        <p:spPr/>
        <p:txBody>
          <a:bodyPr>
            <a:normAutofit fontScale="62500" lnSpcReduction="20000"/>
          </a:bodyPr>
          <a:lstStyle/>
          <a:p>
            <a:r>
              <a:rPr lang="en-US" dirty="0"/>
              <a:t>The Town of Bassendean’s local employment market is dominated by manufacturing, construction, and transport, postal and warehousing industries, with these sectors representing 42.5% of total </a:t>
            </a:r>
            <a:r>
              <a:rPr lang="en-US" dirty="0" smtClean="0"/>
              <a:t>jobs. </a:t>
            </a:r>
          </a:p>
          <a:p>
            <a:r>
              <a:rPr lang="en-US" dirty="0" smtClean="0"/>
              <a:t>Of </a:t>
            </a:r>
            <a:r>
              <a:rPr lang="en-US" dirty="0"/>
              <a:t>these, construction and transport, postal and warehousing industries experienced growth between 2011 and 2016, however manufacturing jobs in Bassendean declined by 30% over this same period</a:t>
            </a:r>
            <a:r>
              <a:rPr lang="en-US" dirty="0" smtClean="0"/>
              <a:t>.</a:t>
            </a:r>
          </a:p>
          <a:p>
            <a:r>
              <a:rPr lang="en-US" dirty="0"/>
              <a:t>Over 60% of jobs are located in Bassendean West, Bassendean’s only industrial area. It is the key employment location for manufacturing, construction and transport, postal and warehousing. </a:t>
            </a:r>
          </a:p>
          <a:p>
            <a:r>
              <a:rPr lang="en-US" dirty="0"/>
              <a:t>Approximately 19% of Bassendean’s employment is located in the eastern Bassendean destination zone. As Bassendean Village is located within this area, its employment industries are predominantly in retail trade, health care services, and accommodation and food services.</a:t>
            </a:r>
          </a:p>
          <a:p>
            <a:r>
              <a:rPr lang="en-US" dirty="0"/>
              <a:t>Ashfield and Eden Hill make up 7.5% and 11.5% of the Town of Bassendean’s employment. Due to its relatively residential characteristics, it is the location for the majority of Bassendean’s education and training jobs.</a:t>
            </a:r>
            <a:endParaRPr lang="en-AU" dirty="0"/>
          </a:p>
          <a:p>
            <a:endParaRPr lang="en-AU" dirty="0"/>
          </a:p>
          <a:p>
            <a:endParaRPr lang="en-US" dirty="0"/>
          </a:p>
        </p:txBody>
      </p:sp>
    </p:spTree>
    <p:extLst>
      <p:ext uri="{BB962C8B-B14F-4D97-AF65-F5344CB8AC3E}">
        <p14:creationId xmlns:p14="http://schemas.microsoft.com/office/powerpoint/2010/main" val="34972428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Context</a:t>
            </a:r>
            <a:endParaRPr lang="en-US" dirty="0"/>
          </a:p>
        </p:txBody>
      </p:sp>
      <p:sp>
        <p:nvSpPr>
          <p:cNvPr id="3" name="Content Placeholder 2"/>
          <p:cNvSpPr>
            <a:spLocks noGrp="1"/>
          </p:cNvSpPr>
          <p:nvPr>
            <p:ph idx="1"/>
          </p:nvPr>
        </p:nvSpPr>
        <p:spPr>
          <a:xfrm>
            <a:off x="457200" y="1600199"/>
            <a:ext cx="8229600" cy="4922945"/>
          </a:xfrm>
        </p:spPr>
        <p:txBody>
          <a:bodyPr>
            <a:normAutofit fontScale="70000" lnSpcReduction="20000"/>
          </a:bodyPr>
          <a:lstStyle/>
          <a:p>
            <a:r>
              <a:rPr lang="en-US" dirty="0"/>
              <a:t>Analysis of home-based employment within the Town of Bassendean indicates that there were 222 employed persons working from home in 2016. This makes up for almost 4% of persons working within the Town of Bassendean. </a:t>
            </a:r>
            <a:endParaRPr lang="en-US" dirty="0" smtClean="0"/>
          </a:p>
          <a:p>
            <a:pPr marL="0" indent="0">
              <a:buNone/>
            </a:pPr>
            <a:endParaRPr lang="en-US" dirty="0" smtClean="0"/>
          </a:p>
          <a:p>
            <a:r>
              <a:rPr lang="en-US" dirty="0" smtClean="0"/>
              <a:t>Since </a:t>
            </a:r>
            <a:r>
              <a:rPr lang="en-US" dirty="0"/>
              <a:t>2011, the number of people that reported as working from home has increased 19% from 187 to 222. Approximately 40% of those that work from home in Bassendean are based in Eden </a:t>
            </a:r>
            <a:r>
              <a:rPr lang="en-US" dirty="0" smtClean="0"/>
              <a:t>Hill. Between </a:t>
            </a:r>
            <a:r>
              <a:rPr lang="en-US" dirty="0"/>
              <a:t>2011 and 2016, the most significant growth in people working from home was in Ashfield. This is attributed to growth in arts and recreation services activities</a:t>
            </a:r>
            <a:r>
              <a:rPr lang="en-US" dirty="0" smtClean="0"/>
              <a:t>.</a:t>
            </a:r>
          </a:p>
          <a:p>
            <a:pPr marL="0" indent="0">
              <a:buNone/>
            </a:pPr>
            <a:endParaRPr lang="en-AU" dirty="0"/>
          </a:p>
          <a:p>
            <a:r>
              <a:rPr lang="en-US" dirty="0"/>
              <a:t>A majority of employed persons who worked from home work in Professional, Scientific and Technical Services, Construction, and Manufacturing. Third highest is Arts and Recreation</a:t>
            </a:r>
            <a:r>
              <a:rPr lang="en-US" dirty="0" smtClean="0"/>
              <a:t>.</a:t>
            </a:r>
          </a:p>
          <a:p>
            <a:pPr marL="0" indent="0">
              <a:buNone/>
            </a:pPr>
            <a:endParaRPr lang="en-US" dirty="0" smtClean="0"/>
          </a:p>
          <a:p>
            <a:endParaRPr lang="en-AU" dirty="0"/>
          </a:p>
          <a:p>
            <a:endParaRPr lang="en-US" dirty="0"/>
          </a:p>
        </p:txBody>
      </p:sp>
    </p:spTree>
    <p:extLst>
      <p:ext uri="{BB962C8B-B14F-4D97-AF65-F5344CB8AC3E}">
        <p14:creationId xmlns:p14="http://schemas.microsoft.com/office/powerpoint/2010/main" val="12754759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Survey Results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Of our 100 survey </a:t>
            </a:r>
            <a:r>
              <a:rPr lang="en-US" dirty="0" smtClean="0"/>
              <a:t>respondents: 35.7% </a:t>
            </a:r>
            <a:r>
              <a:rPr lang="en-US" dirty="0"/>
              <a:t>were professional artists or creatives</a:t>
            </a:r>
            <a:r>
              <a:rPr lang="en-US" b="1" dirty="0"/>
              <a:t> </a:t>
            </a:r>
            <a:r>
              <a:rPr lang="en-AU" b="1" dirty="0"/>
              <a:t>:</a:t>
            </a:r>
            <a:r>
              <a:rPr lang="en-AU" dirty="0"/>
              <a:t> </a:t>
            </a:r>
            <a:r>
              <a:rPr lang="en-US" sz="4600" dirty="0"/>
              <a:t>Visual Arts, </a:t>
            </a:r>
            <a:r>
              <a:rPr lang="en-US" sz="3400" dirty="0"/>
              <a:t>Arts management/Event organization</a:t>
            </a:r>
            <a:r>
              <a:rPr lang="en-AU" sz="3400" dirty="0"/>
              <a:t>, </a:t>
            </a:r>
            <a:r>
              <a:rPr lang="en-US" sz="3400" dirty="0"/>
              <a:t>Music</a:t>
            </a:r>
            <a:r>
              <a:rPr lang="en-AU" sz="3400" dirty="0"/>
              <a:t>, </a:t>
            </a:r>
            <a:r>
              <a:rPr lang="en-US" sz="2600" dirty="0"/>
              <a:t>Other</a:t>
            </a:r>
            <a:r>
              <a:rPr lang="en-AU" sz="2600" dirty="0"/>
              <a:t>, </a:t>
            </a:r>
            <a:r>
              <a:rPr lang="en-US" sz="2600" dirty="0"/>
              <a:t>Architecture and design</a:t>
            </a:r>
            <a:r>
              <a:rPr lang="en-AU" sz="2600" dirty="0"/>
              <a:t>, </a:t>
            </a:r>
            <a:r>
              <a:rPr lang="en-US" sz="2600" dirty="0"/>
              <a:t>Fashion</a:t>
            </a:r>
            <a:r>
              <a:rPr lang="en-AU" sz="2600" dirty="0"/>
              <a:t>, </a:t>
            </a:r>
            <a:r>
              <a:rPr lang="en-US" sz="2600" dirty="0"/>
              <a:t>Theatre</a:t>
            </a:r>
            <a:r>
              <a:rPr lang="en-AU" sz="2600" dirty="0"/>
              <a:t>, </a:t>
            </a:r>
            <a:r>
              <a:rPr lang="en-US" sz="2600" dirty="0"/>
              <a:t>Dance</a:t>
            </a:r>
            <a:r>
              <a:rPr lang="en-AU" sz="2600" dirty="0"/>
              <a:t>, </a:t>
            </a:r>
            <a:r>
              <a:rPr lang="en-US" sz="2600" dirty="0"/>
              <a:t>Glass</a:t>
            </a:r>
            <a:endParaRPr lang="en-AU" sz="2600" dirty="0"/>
          </a:p>
          <a:p>
            <a:pPr marL="0" indent="0">
              <a:buNone/>
            </a:pPr>
            <a:endParaRPr lang="en-US" b="1" dirty="0" smtClean="0"/>
          </a:p>
          <a:p>
            <a:pPr marL="0" indent="0">
              <a:buNone/>
            </a:pPr>
            <a:endParaRPr lang="en-US" b="1" dirty="0"/>
          </a:p>
          <a:p>
            <a:pPr marL="0" indent="0">
              <a:buNone/>
            </a:pPr>
            <a:r>
              <a:rPr lang="en-US" b="1" dirty="0" smtClean="0"/>
              <a:t>Where </a:t>
            </a:r>
            <a:r>
              <a:rPr lang="en-US" b="1" dirty="0"/>
              <a:t>do you mainly operate your business from?</a:t>
            </a:r>
            <a:endParaRPr lang="en-AU" dirty="0"/>
          </a:p>
          <a:p>
            <a:pPr lvl="0"/>
            <a:r>
              <a:rPr lang="en-US" dirty="0" smtClean="0"/>
              <a:t>I </a:t>
            </a:r>
            <a:r>
              <a:rPr lang="en-US" dirty="0"/>
              <a:t>have a home-based operation (</a:t>
            </a:r>
            <a:r>
              <a:rPr lang="en-US" dirty="0" smtClean="0"/>
              <a:t>45.5%</a:t>
            </a:r>
            <a:r>
              <a:rPr lang="en-US" dirty="0"/>
              <a:t>)</a:t>
            </a:r>
            <a:endParaRPr lang="en-AU" dirty="0"/>
          </a:p>
          <a:p>
            <a:pPr lvl="0"/>
            <a:r>
              <a:rPr lang="en-US" dirty="0"/>
              <a:t>I am freelance and operate from home but mostly travel out of Bassendean to actually work (</a:t>
            </a:r>
            <a:r>
              <a:rPr lang="en-US" dirty="0" smtClean="0"/>
              <a:t>25%</a:t>
            </a:r>
            <a:r>
              <a:rPr lang="en-US" dirty="0"/>
              <a:t>)</a:t>
            </a:r>
            <a:endParaRPr lang="en-AU" dirty="0"/>
          </a:p>
          <a:p>
            <a:pPr lvl="0"/>
            <a:r>
              <a:rPr lang="en-US" dirty="0"/>
              <a:t>I am employed by an </a:t>
            </a:r>
            <a:r>
              <a:rPr lang="en-US" dirty="0" smtClean="0"/>
              <a:t>organization </a:t>
            </a:r>
            <a:r>
              <a:rPr lang="en-US" dirty="0"/>
              <a:t>or business in the Perth CBD (</a:t>
            </a:r>
            <a:r>
              <a:rPr lang="en-US" dirty="0" smtClean="0"/>
              <a:t>18.2%</a:t>
            </a:r>
            <a:r>
              <a:rPr lang="en-US" dirty="0"/>
              <a:t>)</a:t>
            </a:r>
            <a:endParaRPr lang="en-AU" dirty="0"/>
          </a:p>
          <a:p>
            <a:pPr lvl="0"/>
            <a:r>
              <a:rPr lang="en-US" dirty="0"/>
              <a:t>I have a space/office in the Bassendean area I work from (</a:t>
            </a:r>
            <a:r>
              <a:rPr lang="en-US" dirty="0" smtClean="0"/>
              <a:t>11.4%</a:t>
            </a:r>
            <a:r>
              <a:rPr lang="en-US" dirty="0"/>
              <a:t>)</a:t>
            </a:r>
            <a:endParaRPr lang="en-AU" dirty="0"/>
          </a:p>
          <a:p>
            <a:endParaRPr lang="en-US" dirty="0"/>
          </a:p>
        </p:txBody>
      </p:sp>
    </p:spTree>
    <p:extLst>
      <p:ext uri="{BB962C8B-B14F-4D97-AF65-F5344CB8AC3E}">
        <p14:creationId xmlns:p14="http://schemas.microsoft.com/office/powerpoint/2010/main" val="26068583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Survey Results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What </a:t>
            </a:r>
            <a:r>
              <a:rPr lang="en-US" b="1" dirty="0"/>
              <a:t>is important to your success in art?</a:t>
            </a:r>
            <a:endParaRPr lang="en-AU" dirty="0"/>
          </a:p>
          <a:p>
            <a:pPr lvl="0"/>
            <a:r>
              <a:rPr lang="en-US" sz="4000" dirty="0" smtClean="0"/>
              <a:t>Group </a:t>
            </a:r>
            <a:r>
              <a:rPr lang="en-US" sz="4000" dirty="0"/>
              <a:t>spaces where interaction with </a:t>
            </a:r>
            <a:r>
              <a:rPr lang="en-US" sz="4000" dirty="0" smtClean="0"/>
              <a:t>other organizations </a:t>
            </a:r>
            <a:r>
              <a:rPr lang="en-US" sz="4000" dirty="0"/>
              <a:t>can happen</a:t>
            </a:r>
            <a:endParaRPr lang="en-AU" sz="4000" dirty="0"/>
          </a:p>
          <a:p>
            <a:pPr lvl="0"/>
            <a:r>
              <a:rPr lang="en-US" sz="4000" dirty="0"/>
              <a:t>Public presentation spaces: exhibition, performance </a:t>
            </a:r>
            <a:r>
              <a:rPr lang="en-US" sz="4000" dirty="0"/>
              <a:t>etc</a:t>
            </a:r>
            <a:endParaRPr lang="en-AU" sz="4000" dirty="0"/>
          </a:p>
          <a:p>
            <a:pPr lvl="0"/>
            <a:r>
              <a:rPr lang="en-US" sz="4000" dirty="0"/>
              <a:t>Self-belief and motivation</a:t>
            </a:r>
            <a:endParaRPr lang="en-AU" sz="4000" dirty="0"/>
          </a:p>
          <a:p>
            <a:pPr lvl="0"/>
            <a:r>
              <a:rPr lang="en-US" sz="4000" dirty="0"/>
              <a:t>Commitment and energy</a:t>
            </a:r>
            <a:endParaRPr lang="en-AU" sz="4000" dirty="0"/>
          </a:p>
          <a:p>
            <a:pPr lvl="0"/>
            <a:r>
              <a:rPr lang="en-US" dirty="0"/>
              <a:t>Solitary workspace for quiet design, writing, ideas development</a:t>
            </a:r>
            <a:endParaRPr lang="en-AU" dirty="0"/>
          </a:p>
          <a:p>
            <a:pPr lvl="0"/>
            <a:r>
              <a:rPr lang="en-US" dirty="0"/>
              <a:t>Opportunities for commercial activities: markets, demonstrations</a:t>
            </a:r>
            <a:endParaRPr lang="en-AU" dirty="0"/>
          </a:p>
          <a:p>
            <a:pPr lvl="0"/>
            <a:r>
              <a:rPr lang="en-US" dirty="0"/>
              <a:t>Hire spaces for development of performances, rehearsals, group sessions</a:t>
            </a:r>
            <a:endParaRPr lang="en-AU" dirty="0"/>
          </a:p>
          <a:p>
            <a:pPr lvl="0"/>
            <a:r>
              <a:rPr lang="en-US" dirty="0"/>
              <a:t>Opportunities for creative risk and to push my practice</a:t>
            </a:r>
            <a:endParaRPr lang="en-AU" dirty="0"/>
          </a:p>
          <a:p>
            <a:endParaRPr lang="en-US" dirty="0"/>
          </a:p>
        </p:txBody>
      </p:sp>
    </p:spTree>
    <p:extLst>
      <p:ext uri="{BB962C8B-B14F-4D97-AF65-F5344CB8AC3E}">
        <p14:creationId xmlns:p14="http://schemas.microsoft.com/office/powerpoint/2010/main" val="272313783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Survey Results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What </a:t>
            </a:r>
            <a:r>
              <a:rPr lang="en-US" b="1" dirty="0"/>
              <a:t>are the barriers and challenges for your arts business?</a:t>
            </a:r>
            <a:endParaRPr lang="en-AU" dirty="0"/>
          </a:p>
          <a:p>
            <a:pPr lvl="0"/>
            <a:r>
              <a:rPr lang="en-US" dirty="0"/>
              <a:t>TIME! In terms of commitment and dedication to becoming accomplished, juggling other work, family and procrastination, or fear.</a:t>
            </a:r>
            <a:endParaRPr lang="en-AU" dirty="0"/>
          </a:p>
          <a:p>
            <a:pPr lvl="0"/>
            <a:r>
              <a:rPr lang="en-US" dirty="0"/>
              <a:t>Regular income, developing the business side, opportunities for sales and exposure;</a:t>
            </a:r>
            <a:endParaRPr lang="en-AU" dirty="0"/>
          </a:p>
          <a:p>
            <a:pPr lvl="0"/>
            <a:r>
              <a:rPr lang="en-US" dirty="0"/>
              <a:t>Isolation, more networking and connections for manpower </a:t>
            </a:r>
            <a:r>
              <a:rPr lang="en-US" dirty="0" smtClean="0"/>
              <a:t>locally (over one third did not belong to a network);</a:t>
            </a:r>
            <a:endParaRPr lang="en-AU" dirty="0"/>
          </a:p>
          <a:p>
            <a:pPr lvl="0"/>
            <a:r>
              <a:rPr lang="en-US" dirty="0"/>
              <a:t>Spaces and resources, funds and costs becoming prohibitive for space and market stalls.</a:t>
            </a:r>
            <a:endParaRPr lang="en-AU" dirty="0"/>
          </a:p>
          <a:p>
            <a:endParaRPr lang="en-US" dirty="0"/>
          </a:p>
        </p:txBody>
      </p:sp>
    </p:spTree>
    <p:extLst>
      <p:ext uri="{BB962C8B-B14F-4D97-AF65-F5344CB8AC3E}">
        <p14:creationId xmlns:p14="http://schemas.microsoft.com/office/powerpoint/2010/main" val="415198803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Survey Results</a:t>
            </a:r>
            <a:endParaRPr lang="en-US" dirty="0"/>
          </a:p>
        </p:txBody>
      </p:sp>
      <p:sp>
        <p:nvSpPr>
          <p:cNvPr id="3" name="Content Placeholder 2"/>
          <p:cNvSpPr>
            <a:spLocks noGrp="1"/>
          </p:cNvSpPr>
          <p:nvPr>
            <p:ph idx="1"/>
          </p:nvPr>
        </p:nvSpPr>
        <p:spPr>
          <a:xfrm>
            <a:off x="457200" y="1600200"/>
            <a:ext cx="8229600" cy="5044711"/>
          </a:xfrm>
        </p:spPr>
        <p:txBody>
          <a:bodyPr>
            <a:normAutofit fontScale="55000" lnSpcReduction="20000"/>
          </a:bodyPr>
          <a:lstStyle/>
          <a:p>
            <a:pPr marL="0" indent="0">
              <a:buNone/>
            </a:pPr>
            <a:r>
              <a:rPr lang="en-US" b="1" dirty="0" smtClean="0"/>
              <a:t> </a:t>
            </a:r>
            <a:r>
              <a:rPr lang="en-US" sz="4400" b="1" dirty="0"/>
              <a:t>How can </a:t>
            </a:r>
            <a:r>
              <a:rPr lang="en-US" sz="4400" b="1" dirty="0"/>
              <a:t>ToB</a:t>
            </a:r>
            <a:r>
              <a:rPr lang="en-US" sz="4400" b="1" dirty="0"/>
              <a:t> best support?</a:t>
            </a:r>
            <a:endParaRPr lang="en-AU" sz="4400" dirty="0"/>
          </a:p>
          <a:p>
            <a:pPr marL="0" indent="0">
              <a:buNone/>
            </a:pPr>
            <a:endParaRPr lang="en-AU" dirty="0"/>
          </a:p>
          <a:p>
            <a:pPr lvl="0"/>
            <a:r>
              <a:rPr lang="en-US" sz="4500" dirty="0"/>
              <a:t>Places and spaces to exhibit and perform </a:t>
            </a:r>
            <a:r>
              <a:rPr lang="en-US" sz="4500" dirty="0" smtClean="0"/>
              <a:t>work</a:t>
            </a:r>
            <a:endParaRPr lang="en-AU" sz="4500" dirty="0"/>
          </a:p>
          <a:p>
            <a:pPr lvl="0"/>
            <a:r>
              <a:rPr lang="en-US" sz="4500" dirty="0"/>
              <a:t>Commissioning local artists and </a:t>
            </a:r>
            <a:r>
              <a:rPr lang="en-US" sz="4500" dirty="0" smtClean="0"/>
              <a:t>performers</a:t>
            </a:r>
            <a:endParaRPr lang="en-AU" sz="4500" dirty="0"/>
          </a:p>
          <a:p>
            <a:pPr lvl="0"/>
            <a:r>
              <a:rPr lang="en-US" sz="4500" dirty="0"/>
              <a:t>Providing practical skills development workshops in my local area</a:t>
            </a:r>
            <a:endParaRPr lang="en-AU" sz="4500" dirty="0"/>
          </a:p>
          <a:p>
            <a:pPr lvl="0"/>
            <a:r>
              <a:rPr lang="en-US" sz="4500" dirty="0"/>
              <a:t>Networking </a:t>
            </a:r>
            <a:r>
              <a:rPr lang="en-US" sz="4500" dirty="0" smtClean="0"/>
              <a:t>opportunities/ newsletters/communications</a:t>
            </a:r>
            <a:endParaRPr lang="en-AU" sz="4500" dirty="0"/>
          </a:p>
          <a:p>
            <a:pPr lvl="0"/>
            <a:r>
              <a:rPr lang="en-US" sz="4500" dirty="0"/>
              <a:t>Places and spaces to make work</a:t>
            </a:r>
            <a:endParaRPr lang="en-AU" sz="4500" dirty="0"/>
          </a:p>
          <a:p>
            <a:pPr lvl="0"/>
            <a:r>
              <a:rPr lang="en-US" dirty="0"/>
              <a:t>Setting up a community cultural </a:t>
            </a:r>
            <a:r>
              <a:rPr lang="en-US" dirty="0"/>
              <a:t>centre</a:t>
            </a:r>
            <a:endParaRPr lang="en-AU" dirty="0"/>
          </a:p>
          <a:p>
            <a:pPr lvl="0"/>
            <a:r>
              <a:rPr lang="en-US" dirty="0"/>
              <a:t>Long-term community cultural development projects celebrating local history and stories</a:t>
            </a:r>
            <a:endParaRPr lang="en-AU" dirty="0"/>
          </a:p>
          <a:p>
            <a:pPr lvl="0"/>
            <a:r>
              <a:rPr lang="en-US" dirty="0"/>
              <a:t>Cultural grants for individual projects</a:t>
            </a:r>
            <a:endParaRPr lang="en-AU" dirty="0"/>
          </a:p>
          <a:p>
            <a:pPr lvl="0"/>
            <a:r>
              <a:rPr lang="en-US" dirty="0"/>
              <a:t>Providing business and marketing skills development opportunities</a:t>
            </a:r>
            <a:endParaRPr lang="en-AU" dirty="0"/>
          </a:p>
          <a:p>
            <a:pPr lvl="0"/>
            <a:r>
              <a:rPr lang="en-US" dirty="0"/>
              <a:t>Connecting local creatives to opportunities outside of the Town</a:t>
            </a:r>
            <a:endParaRPr lang="en-AU" dirty="0"/>
          </a:p>
          <a:p>
            <a:pPr lvl="0"/>
            <a:r>
              <a:rPr lang="en-US" dirty="0"/>
              <a:t>Assistance with risk planning and event organisation/approvals</a:t>
            </a:r>
            <a:endParaRPr lang="en-AU" dirty="0"/>
          </a:p>
          <a:p>
            <a:endParaRPr lang="en-US" dirty="0"/>
          </a:p>
        </p:txBody>
      </p:sp>
    </p:spTree>
    <p:extLst>
      <p:ext uri="{BB962C8B-B14F-4D97-AF65-F5344CB8AC3E}">
        <p14:creationId xmlns:p14="http://schemas.microsoft.com/office/powerpoint/2010/main" val="77742121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90853141"/>
              </p:ext>
            </p:extLst>
          </p:nvPr>
        </p:nvGraphicFramePr>
        <p:xfrm>
          <a:off x="457200" y="661013"/>
          <a:ext cx="8229600" cy="523591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1188557">
                <a:tc>
                  <a:txBody>
                    <a:bodyPr/>
                    <a:lstStyle/>
                    <a:p>
                      <a:r>
                        <a:rPr lang="en-US" dirty="0" smtClean="0"/>
                        <a:t>What do we want to achieve?</a:t>
                      </a:r>
                      <a:endParaRPr lang="en-US" dirty="0"/>
                    </a:p>
                  </a:txBody>
                  <a:tcPr/>
                </a:tc>
                <a:tc>
                  <a:txBody>
                    <a:bodyPr/>
                    <a:lstStyle/>
                    <a:p>
                      <a:r>
                        <a:rPr lang="en-US" dirty="0" smtClean="0"/>
                        <a:t>What do we know?</a:t>
                      </a:r>
                      <a:endParaRPr lang="en-US" dirty="0"/>
                    </a:p>
                  </a:txBody>
                  <a:tcPr/>
                </a:tc>
                <a:tc>
                  <a:txBody>
                    <a:bodyPr/>
                    <a:lstStyle/>
                    <a:p>
                      <a:r>
                        <a:rPr lang="en-US" dirty="0" smtClean="0"/>
                        <a:t>So what activities will we do?</a:t>
                      </a:r>
                      <a:endParaRPr lang="en-US" dirty="0"/>
                    </a:p>
                  </a:txBody>
                  <a:tcPr/>
                </a:tc>
                <a:extLst>
                  <a:ext uri="{0D108BD9-81ED-4DB2-BD59-A6C34878D82A}">
                    <a16:rowId xmlns:a16="http://schemas.microsoft.com/office/drawing/2014/main" val="10000"/>
                  </a:ext>
                </a:extLst>
              </a:tr>
              <a:tr h="4047353">
                <a:tc>
                  <a:txBody>
                    <a:bodyPr/>
                    <a:lstStyle/>
                    <a:p>
                      <a:r>
                        <a:rPr lang="en-US" sz="1000" b="1" kern="1200" dirty="0" smtClean="0">
                          <a:solidFill>
                            <a:schemeClr val="dk1"/>
                          </a:solidFill>
                          <a:effectLst/>
                          <a:latin typeface="+mn-lt"/>
                          <a:ea typeface="+mn-ea"/>
                          <a:cs typeface="+mn-cs"/>
                        </a:rPr>
                        <a:t>Economic</a:t>
                      </a:r>
                      <a:endParaRPr lang="en-AU" sz="1000" kern="1200" dirty="0" smtClean="0">
                        <a:solidFill>
                          <a:schemeClr val="dk1"/>
                        </a:solidFill>
                        <a:effectLst/>
                        <a:latin typeface="+mn-lt"/>
                        <a:ea typeface="+mn-ea"/>
                        <a:cs typeface="+mn-cs"/>
                      </a:endParaRPr>
                    </a:p>
                    <a:p>
                      <a:r>
                        <a:rPr lang="en-US" sz="1000" kern="1200" dirty="0" smtClean="0">
                          <a:solidFill>
                            <a:schemeClr val="dk1"/>
                          </a:solidFill>
                          <a:effectLst/>
                          <a:latin typeface="+mn-lt"/>
                          <a:ea typeface="+mn-ea"/>
                          <a:cs typeface="+mn-cs"/>
                        </a:rPr>
                        <a:t>4.1 Build economic capacity</a:t>
                      </a:r>
                    </a:p>
                    <a:p>
                      <a:pPr marL="0" marR="0" indent="0" algn="l" defTabSz="4572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4.2 Facilitate local business retention and growth</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000" kern="1200" dirty="0" smtClean="0">
                        <a:solidFill>
                          <a:schemeClr val="dk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AU" sz="1000" kern="1200" dirty="0" smtClean="0">
                        <a:solidFill>
                          <a:schemeClr val="dk1"/>
                        </a:solidFill>
                        <a:effectLst/>
                        <a:latin typeface="+mn-lt"/>
                        <a:ea typeface="+mn-ea"/>
                        <a:cs typeface="+mn-cs"/>
                      </a:endParaRPr>
                    </a:p>
                    <a:p>
                      <a:r>
                        <a:rPr lang="en-US" sz="1000" b="1" kern="1200" dirty="0" smtClean="0">
                          <a:solidFill>
                            <a:schemeClr val="dk1"/>
                          </a:solidFill>
                          <a:effectLst/>
                          <a:latin typeface="+mn-lt"/>
                          <a:ea typeface="+mn-ea"/>
                          <a:cs typeface="+mn-cs"/>
                        </a:rPr>
                        <a:t>INSIGHT: New knowledge, ideas and insights gained.</a:t>
                      </a:r>
                      <a:r>
                        <a:rPr lang="en-AU" sz="1000" dirty="0" smtClean="0">
                          <a:effectLst/>
                        </a:rPr>
                        <a:t> </a:t>
                      </a:r>
                    </a:p>
                    <a:p>
                      <a:endParaRPr lang="en-AU" sz="1000" dirty="0" smtClean="0">
                        <a:effectLst/>
                      </a:endParaRPr>
                    </a:p>
                    <a:p>
                      <a:r>
                        <a:rPr lang="en-US" sz="1000" b="1" kern="1200" dirty="0" smtClean="0">
                          <a:solidFill>
                            <a:schemeClr val="dk1"/>
                          </a:solidFill>
                          <a:effectLst/>
                          <a:latin typeface="+mn-lt"/>
                          <a:ea typeface="+mn-ea"/>
                          <a:cs typeface="+mn-cs"/>
                        </a:rPr>
                        <a:t>ECONOMIC:</a:t>
                      </a:r>
                    </a:p>
                    <a:p>
                      <a:r>
                        <a:rPr lang="en-US" sz="1000" b="1" kern="1200" dirty="0" smtClean="0">
                          <a:solidFill>
                            <a:schemeClr val="dk1"/>
                          </a:solidFill>
                          <a:effectLst/>
                          <a:latin typeface="+mn-lt"/>
                          <a:ea typeface="+mn-ea"/>
                          <a:cs typeface="+mn-cs"/>
                        </a:rPr>
                        <a:t>DIVERSITY: Cultural Industries strengthened; </a:t>
                      </a:r>
                    </a:p>
                    <a:p>
                      <a:endParaRPr lang="en-US" sz="1000" b="1" kern="1200" dirty="0" smtClean="0">
                        <a:solidFill>
                          <a:schemeClr val="dk1"/>
                        </a:solidFill>
                        <a:effectLst/>
                        <a:latin typeface="+mn-lt"/>
                        <a:ea typeface="+mn-ea"/>
                        <a:cs typeface="+mn-cs"/>
                      </a:endParaRPr>
                    </a:p>
                    <a:p>
                      <a:r>
                        <a:rPr lang="en-US" sz="1000" b="1" kern="1200" dirty="0" smtClean="0">
                          <a:solidFill>
                            <a:schemeClr val="dk1"/>
                          </a:solidFill>
                          <a:effectLst/>
                          <a:latin typeface="+mn-lt"/>
                          <a:ea typeface="+mn-ea"/>
                          <a:cs typeface="+mn-cs"/>
                        </a:rPr>
                        <a:t>COMPLEXITY: Economic complexity supported and</a:t>
                      </a:r>
                      <a:endParaRPr lang="en-US" sz="1000" dirty="0" smtClean="0"/>
                    </a:p>
                    <a:p>
                      <a:endParaRPr lang="en-AU" sz="1000" kern="1200" dirty="0" smtClean="0">
                        <a:solidFill>
                          <a:schemeClr val="dk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mn-lt"/>
                          <a:ea typeface="+mn-ea"/>
                          <a:cs typeface="+mn-cs"/>
                        </a:rPr>
                        <a:t>PARTICIPATION: Individual economic well-being increased.</a:t>
                      </a:r>
                      <a:r>
                        <a:rPr lang="en-AU" sz="1000" dirty="0" smtClean="0">
                          <a:effectLst/>
                        </a:rPr>
                        <a:t> </a:t>
                      </a:r>
                      <a:endParaRPr lang="en-US" sz="1000" dirty="0" smtClean="0"/>
                    </a:p>
                    <a:p>
                      <a:endParaRPr lang="en-AU" sz="1000" kern="1200" dirty="0" smtClean="0">
                        <a:solidFill>
                          <a:schemeClr val="dk1"/>
                        </a:solidFill>
                        <a:effectLst/>
                        <a:latin typeface="+mn-lt"/>
                        <a:ea typeface="+mn-ea"/>
                        <a:cs typeface="+mn-cs"/>
                      </a:endParaRPr>
                    </a:p>
                  </a:txBody>
                  <a:tcPr/>
                </a:tc>
                <a:tc>
                  <a:txBody>
                    <a:bodyPr/>
                    <a:lstStyle/>
                    <a:p>
                      <a:pPr marL="0" indent="0">
                        <a:buNone/>
                      </a:pPr>
                      <a:r>
                        <a:rPr lang="en-US" sz="1000" b="1" dirty="0" smtClean="0"/>
                        <a:t>10.</a:t>
                      </a:r>
                      <a:r>
                        <a:rPr lang="en-US" sz="1000" b="1" baseline="0" dirty="0" smtClean="0"/>
                        <a:t> </a:t>
                      </a:r>
                      <a:r>
                        <a:rPr lang="en-US" sz="1000" b="1" dirty="0" smtClean="0"/>
                        <a:t>Artists can contribute to the character and identity of Bassendean as a creative place to live/work. The needs of artists in terms of operating home based businesses and activities need to be acknowledged and aligned with the Town’s priorities. </a:t>
                      </a:r>
                    </a:p>
                    <a:p>
                      <a:pPr marL="0" indent="0">
                        <a:buNone/>
                      </a:pPr>
                      <a:r>
                        <a:rPr lang="en-US" sz="1000" b="1" dirty="0" smtClean="0"/>
                        <a:t>Employment of local artists in the Town’s activities could be prioritised further.</a:t>
                      </a:r>
                    </a:p>
                    <a:p>
                      <a:pPr marL="0" indent="0">
                        <a:buNone/>
                      </a:pPr>
                      <a:endParaRPr lang="en-US" sz="1000" b="1" dirty="0" smtClean="0"/>
                    </a:p>
                    <a:p>
                      <a:r>
                        <a:rPr lang="en-US" sz="1000" b="1" dirty="0" smtClean="0"/>
                        <a:t>11. Identifying shared space for collaboration, networking, exhibiting and performance, will assist develop the Town’s growing reputation as an creative industries hub.</a:t>
                      </a:r>
                    </a:p>
                    <a:p>
                      <a:r>
                        <a:rPr lang="en-US" sz="1000" b="1" dirty="0" smtClean="0"/>
                        <a:t>The Town does not own many buildings and could review the use of its facilities to enable this activity to take place.</a:t>
                      </a:r>
                    </a:p>
                    <a:p>
                      <a:r>
                        <a:rPr lang="en-US" sz="1000" b="1" dirty="0" smtClean="0"/>
                        <a:t>The Town could encourage future developments to cater for this cultural and creative use.</a:t>
                      </a:r>
                    </a:p>
                    <a:p>
                      <a:pPr marL="0" indent="0">
                        <a:buNone/>
                      </a:pPr>
                      <a:endParaRPr lang="en-US" sz="1000" dirty="0" smtClean="0"/>
                    </a:p>
                    <a:p>
                      <a:endParaRPr lang="en-US" sz="1000" dirty="0"/>
                    </a:p>
                  </a:txBody>
                  <a:tcPr/>
                </a:tc>
                <a:tc>
                  <a:txBody>
                    <a:bodyPr/>
                    <a:lstStyle/>
                    <a:p>
                      <a:pPr marL="285750" indent="-285750">
                        <a:buFont typeface="Arial"/>
                        <a:buChar char="•"/>
                      </a:pPr>
                      <a:r>
                        <a:rPr lang="en-US" sz="1000" dirty="0" smtClean="0"/>
                        <a:t>Continue to work on the Localism/Business development strategy</a:t>
                      </a:r>
                    </a:p>
                    <a:p>
                      <a:pPr marL="285750" indent="-285750">
                        <a:buFont typeface="Arial"/>
                        <a:buChar char="•"/>
                      </a:pPr>
                      <a:r>
                        <a:rPr lang="en-US" sz="1000" dirty="0" smtClean="0"/>
                        <a:t>Artistic programming is included in the Local Business</a:t>
                      </a:r>
                      <a:r>
                        <a:rPr lang="en-US" sz="1000" baseline="0" dirty="0" smtClean="0"/>
                        <a:t> festival;</a:t>
                      </a:r>
                    </a:p>
                    <a:p>
                      <a:pPr marL="285750" indent="-285750">
                        <a:buFont typeface="Arial"/>
                        <a:buChar char="•"/>
                      </a:pPr>
                      <a:r>
                        <a:rPr lang="en-US" sz="1000" baseline="0" dirty="0" smtClean="0"/>
                        <a:t>Home based business education campaign</a:t>
                      </a:r>
                    </a:p>
                    <a:p>
                      <a:pPr marL="285750" indent="-285750">
                        <a:buFont typeface="Arial"/>
                        <a:buChar char="•"/>
                      </a:pPr>
                      <a:r>
                        <a:rPr lang="en-US" sz="1000" baseline="0" dirty="0" smtClean="0"/>
                        <a:t>New network for artists: local 6054 FB page links the skills of the sector together</a:t>
                      </a:r>
                    </a:p>
                    <a:p>
                      <a:pPr marL="285750" indent="-285750">
                        <a:buFont typeface="Arial"/>
                        <a:buChar char="•"/>
                      </a:pPr>
                      <a:endParaRPr lang="en-US" sz="10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76123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Based on values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PARTNERSHIPS: </a:t>
            </a:r>
            <a:r>
              <a:rPr lang="en-US" u="sng" dirty="0"/>
              <a:t>Collaborative partnerships </a:t>
            </a:r>
            <a:r>
              <a:rPr lang="en-US" dirty="0"/>
              <a:t>and regional cooperation increase value to our community and the East </a:t>
            </a:r>
            <a:r>
              <a:rPr lang="en-US" dirty="0" smtClean="0"/>
              <a:t>Metropolitan </a:t>
            </a:r>
            <a:r>
              <a:rPr lang="en-US" dirty="0"/>
              <a:t>region.</a:t>
            </a:r>
            <a:endParaRPr lang="en-AU" dirty="0"/>
          </a:p>
          <a:p>
            <a:pPr marL="0" indent="0">
              <a:buNone/>
            </a:pPr>
            <a:r>
              <a:rPr lang="en-US" dirty="0"/>
              <a:t> </a:t>
            </a:r>
            <a:endParaRPr lang="en-AU" dirty="0"/>
          </a:p>
          <a:p>
            <a:r>
              <a:rPr lang="en-US" dirty="0"/>
              <a:t>SENSE of PLACE: We </a:t>
            </a:r>
            <a:r>
              <a:rPr lang="en-US" dirty="0"/>
              <a:t>recognise</a:t>
            </a:r>
            <a:r>
              <a:rPr lang="en-US" dirty="0"/>
              <a:t> that </a:t>
            </a:r>
            <a:r>
              <a:rPr lang="en-US" u="sng" dirty="0"/>
              <a:t>maintaining our natural environment is crucial to sustaining our future</a:t>
            </a:r>
            <a:r>
              <a:rPr lang="en-US" dirty="0"/>
              <a:t>. We acknowledge that our community requires Council to preserve and enhance our streetscapes, built and natural environment, and to protect the Swan River as our greatest natural asset.</a:t>
            </a:r>
            <a:endParaRPr lang="en-AU" dirty="0"/>
          </a:p>
          <a:p>
            <a:endParaRPr lang="en-US" dirty="0"/>
          </a:p>
        </p:txBody>
      </p:sp>
    </p:spTree>
    <p:extLst>
      <p:ext uri="{BB962C8B-B14F-4D97-AF65-F5344CB8AC3E}">
        <p14:creationId xmlns:p14="http://schemas.microsoft.com/office/powerpoint/2010/main" val="37270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Part of the Perth </a:t>
            </a:r>
            <a:r>
              <a:rPr lang="en-US" dirty="0"/>
              <a:t>Eastern </a:t>
            </a:r>
            <a:r>
              <a:rPr lang="en-US" dirty="0" smtClean="0"/>
              <a:t>Region,  Bassendean’s population </a:t>
            </a:r>
            <a:r>
              <a:rPr lang="en-US" dirty="0"/>
              <a:t>of </a:t>
            </a:r>
            <a:r>
              <a:rPr lang="en-US" dirty="0" smtClean="0"/>
              <a:t>15,090</a:t>
            </a:r>
          </a:p>
          <a:p>
            <a:r>
              <a:rPr lang="en-US" dirty="0" smtClean="0"/>
              <a:t>Pop split: Bassendean: 10,313; Eden Hill 3,454 and Ashfield: 1,317 </a:t>
            </a:r>
          </a:p>
          <a:p>
            <a:r>
              <a:rPr lang="en-US" dirty="0" smtClean="0"/>
              <a:t>11 </a:t>
            </a:r>
            <a:r>
              <a:rPr lang="en-US" dirty="0"/>
              <a:t>square kilometres, with 7 </a:t>
            </a:r>
            <a:r>
              <a:rPr lang="en-US" dirty="0"/>
              <a:t>kms</a:t>
            </a:r>
            <a:r>
              <a:rPr lang="en-US" dirty="0"/>
              <a:t> of Swan River </a:t>
            </a:r>
            <a:r>
              <a:rPr lang="en-US" dirty="0" smtClean="0"/>
              <a:t>foreshore</a:t>
            </a:r>
          </a:p>
          <a:p>
            <a:r>
              <a:rPr lang="en-US" dirty="0" smtClean="0"/>
              <a:t>Proportionally</a:t>
            </a:r>
            <a:r>
              <a:rPr lang="en-US" dirty="0"/>
              <a:t>, Ashfield and Eden Hill have more residents aged between 0 to 14 and 30 to 45, suggesting these areas are populated with families. Conversely, more residents over the age of 50 to 60 live in Bassendean and Eden Hill</a:t>
            </a:r>
            <a:r>
              <a:rPr lang="en-US" dirty="0" smtClean="0"/>
              <a:t>.</a:t>
            </a:r>
          </a:p>
          <a:p>
            <a:r>
              <a:rPr lang="en-US" dirty="0" smtClean="0"/>
              <a:t>Many </a:t>
            </a:r>
            <a:r>
              <a:rPr lang="en-US" dirty="0"/>
              <a:t>long-term </a:t>
            </a:r>
            <a:r>
              <a:rPr lang="en-US" dirty="0" smtClean="0"/>
              <a:t>residents –many </a:t>
            </a:r>
            <a:r>
              <a:rPr lang="en-US" dirty="0"/>
              <a:t>return to </a:t>
            </a:r>
            <a:r>
              <a:rPr lang="en-US" dirty="0" smtClean="0"/>
              <a:t>live.</a:t>
            </a:r>
          </a:p>
          <a:p>
            <a:r>
              <a:rPr lang="en-US" dirty="0"/>
              <a:t>A</a:t>
            </a:r>
            <a:r>
              <a:rPr lang="en-US" dirty="0" smtClean="0"/>
              <a:t> </a:t>
            </a:r>
            <a:r>
              <a:rPr lang="en-US" dirty="0"/>
              <a:t>creative </a:t>
            </a:r>
            <a:r>
              <a:rPr lang="en-US" dirty="0"/>
              <a:t>centre</a:t>
            </a:r>
            <a:r>
              <a:rPr lang="en-US" dirty="0"/>
              <a:t>, with many artists living and working in the area. </a:t>
            </a:r>
            <a:endParaRPr lang="en-US" dirty="0" smtClean="0"/>
          </a:p>
          <a:p>
            <a:r>
              <a:rPr lang="en-US" dirty="0" smtClean="0"/>
              <a:t>Highly value </a:t>
            </a:r>
            <a:r>
              <a:rPr lang="en-US" dirty="0"/>
              <a:t>the environmental </a:t>
            </a:r>
            <a:r>
              <a:rPr lang="en-US" dirty="0" smtClean="0"/>
              <a:t>beauty, </a:t>
            </a:r>
            <a:r>
              <a:rPr lang="en-US" dirty="0"/>
              <a:t>its old trees, the Swan River, the open spaces and </a:t>
            </a:r>
            <a:r>
              <a:rPr lang="en-US" dirty="0" smtClean="0"/>
              <a:t>parklands: </a:t>
            </a:r>
            <a:r>
              <a:rPr lang="en-US" dirty="0"/>
              <a:t>enjoy social, cultural and recreational activities in the open </a:t>
            </a:r>
            <a:r>
              <a:rPr lang="en-US" dirty="0" smtClean="0"/>
              <a:t>air.</a:t>
            </a:r>
          </a:p>
          <a:p>
            <a:r>
              <a:rPr lang="en-US" dirty="0" smtClean="0"/>
              <a:t>Growing </a:t>
            </a:r>
            <a:r>
              <a:rPr lang="en-US" dirty="0"/>
              <a:t>modern population of young families, modern pioneers who strive to develop a future </a:t>
            </a:r>
            <a:r>
              <a:rPr lang="en-US" dirty="0" smtClean="0"/>
              <a:t>through </a:t>
            </a:r>
            <a:r>
              <a:rPr lang="en-US" dirty="0"/>
              <a:t>land sub-division and building renovation, through increased access to the world through digital markets and high speed internet. </a:t>
            </a:r>
            <a:endParaRPr lang="en-US" dirty="0" smtClean="0"/>
          </a:p>
          <a:p>
            <a:r>
              <a:rPr lang="en-US" dirty="0"/>
              <a:t>C</a:t>
            </a:r>
            <a:r>
              <a:rPr lang="en-US" dirty="0" smtClean="0"/>
              <a:t>ommitted </a:t>
            </a:r>
            <a:r>
              <a:rPr lang="en-US" dirty="0"/>
              <a:t>to retaining the “village community feel”, preserving the historical significance, nurturing the natural beauty and the celebrating cultural lifestyle that makes Bassendean a great place to live, work and play.</a:t>
            </a:r>
            <a:endParaRPr lang="en-AU" dirty="0"/>
          </a:p>
          <a:p>
            <a:endParaRPr lang="en-US" dirty="0" smtClean="0"/>
          </a:p>
          <a:p>
            <a:endParaRPr lang="en-US" dirty="0"/>
          </a:p>
          <a:p>
            <a:endParaRPr lang="en-AU" dirty="0"/>
          </a:p>
          <a:p>
            <a:endParaRPr lang="en-US" dirty="0" smtClean="0"/>
          </a:p>
          <a:p>
            <a:endParaRPr lang="en-US" dirty="0" smtClean="0"/>
          </a:p>
          <a:p>
            <a:endParaRPr lang="en-US" dirty="0"/>
          </a:p>
        </p:txBody>
      </p:sp>
    </p:spTree>
    <p:extLst>
      <p:ext uri="{BB962C8B-B14F-4D97-AF65-F5344CB8AC3E}">
        <p14:creationId xmlns:p14="http://schemas.microsoft.com/office/powerpoint/2010/main" val="5544707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Town’s Vision</a:t>
            </a:r>
            <a:endParaRPr lang="en-US" dirty="0"/>
          </a:p>
        </p:txBody>
      </p:sp>
      <p:sp>
        <p:nvSpPr>
          <p:cNvPr id="3" name="Content Placeholder 2"/>
          <p:cNvSpPr>
            <a:spLocks noGrp="1"/>
          </p:cNvSpPr>
          <p:nvPr>
            <p:ph idx="1"/>
          </p:nvPr>
        </p:nvSpPr>
        <p:spPr/>
        <p:txBody>
          <a:bodyPr/>
          <a:lstStyle/>
          <a:p>
            <a:endParaRPr lang="en-US" b="1" dirty="0" smtClean="0"/>
          </a:p>
          <a:p>
            <a:endParaRPr lang="en-US" b="1" dirty="0"/>
          </a:p>
          <a:p>
            <a:r>
              <a:rPr lang="en-US" b="1" dirty="0" smtClean="0"/>
              <a:t>A </a:t>
            </a:r>
            <a:r>
              <a:rPr lang="en-US" b="1" dirty="0"/>
              <a:t>connected community, developing a vibrant and sustainable future built upon the foundations of our past</a:t>
            </a:r>
            <a:r>
              <a:rPr lang="en-AU" dirty="0"/>
              <a:t> </a:t>
            </a:r>
            <a:endParaRPr lang="en-US" dirty="0"/>
          </a:p>
        </p:txBody>
      </p:sp>
    </p:spTree>
    <p:extLst>
      <p:ext uri="{BB962C8B-B14F-4D97-AF65-F5344CB8AC3E}">
        <p14:creationId xmlns:p14="http://schemas.microsoft.com/office/powerpoint/2010/main" val="1795823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development objectives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AU" dirty="0"/>
              <a:t>This Cultural Development Plan uses 5 nationally recognised measurable cultural outcomes for evaluating its activities, developed by the Cultural Development Network and endorsed nationally and internationally; all of them relate to aspects of culture that hitherto have been regarded as intangible and immeasurable. These are</a:t>
            </a:r>
            <a:r>
              <a:rPr lang="en-AU" dirty="0" smtClean="0"/>
              <a:t>:</a:t>
            </a:r>
          </a:p>
          <a:p>
            <a:pPr marL="0" indent="0">
              <a:buNone/>
            </a:pPr>
            <a:endParaRPr lang="en-AU" dirty="0"/>
          </a:p>
          <a:p>
            <a:pPr lvl="0"/>
            <a:r>
              <a:rPr lang="en-AU" dirty="0"/>
              <a:t>Creative stimulation -  Stimulation</a:t>
            </a:r>
          </a:p>
          <a:p>
            <a:pPr lvl="0"/>
            <a:r>
              <a:rPr lang="en-AU" dirty="0"/>
              <a:t>Aesthetic enrichment - Enrichment</a:t>
            </a:r>
          </a:p>
          <a:p>
            <a:pPr lvl="0"/>
            <a:r>
              <a:rPr lang="en-AU" dirty="0"/>
              <a:t>New knowledge and insight gained - Insight </a:t>
            </a:r>
          </a:p>
          <a:p>
            <a:pPr lvl="0"/>
            <a:r>
              <a:rPr lang="en-AU" dirty="0"/>
              <a:t>Appreciation of cultural diversity - Appreciation</a:t>
            </a:r>
          </a:p>
          <a:p>
            <a:pPr lvl="0"/>
            <a:r>
              <a:rPr lang="en-AU" dirty="0"/>
              <a:t>Strengthened connection to heritage - Belonging </a:t>
            </a:r>
          </a:p>
          <a:p>
            <a:pPr marL="0" indent="0">
              <a:buNone/>
            </a:pPr>
            <a:endParaRPr lang="en-AU" dirty="0" smtClean="0"/>
          </a:p>
          <a:p>
            <a:pPr marL="0" indent="0">
              <a:buNone/>
            </a:pPr>
            <a:r>
              <a:rPr lang="en-AU" dirty="0" smtClean="0"/>
              <a:t>The </a:t>
            </a:r>
            <a:r>
              <a:rPr lang="en-AU" dirty="0"/>
              <a:t>plan will also use measurable outcomes across the environmental, civic, social and economic </a:t>
            </a:r>
            <a:r>
              <a:rPr lang="en-AU" dirty="0" smtClean="0"/>
              <a:t>policy domains </a:t>
            </a:r>
            <a:r>
              <a:rPr lang="en-AU" dirty="0"/>
              <a:t>that relate to each council goal.  </a:t>
            </a:r>
          </a:p>
          <a:p>
            <a:endParaRPr lang="en-US" dirty="0"/>
          </a:p>
        </p:txBody>
      </p:sp>
    </p:spTree>
    <p:extLst>
      <p:ext uri="{BB962C8B-B14F-4D97-AF65-F5344CB8AC3E}">
        <p14:creationId xmlns:p14="http://schemas.microsoft.com/office/powerpoint/2010/main" val="1093712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Council Plan links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367337"/>
              </p:ext>
            </p:extLst>
          </p:nvPr>
        </p:nvGraphicFramePr>
        <p:xfrm>
          <a:off x="457200" y="1600200"/>
          <a:ext cx="8229600" cy="3749040"/>
        </p:xfrm>
        <a:graphic>
          <a:graphicData uri="http://schemas.openxmlformats.org/drawingml/2006/table">
            <a:tbl>
              <a:tblPr firstRow="1" bandRow="1">
                <a:tableStyleId>{5C22544A-7EE6-4342-B048-85BDC9FD1C3A}</a:tableStyleId>
              </a:tblPr>
              <a:tblGrid>
                <a:gridCol w="2113884">
                  <a:extLst>
                    <a:ext uri="{9D8B030D-6E8A-4147-A177-3AD203B41FA5}">
                      <a16:colId xmlns:a16="http://schemas.microsoft.com/office/drawing/2014/main" val="20000"/>
                    </a:ext>
                  </a:extLst>
                </a:gridCol>
                <a:gridCol w="3438439">
                  <a:extLst>
                    <a:ext uri="{9D8B030D-6E8A-4147-A177-3AD203B41FA5}">
                      <a16:colId xmlns:a16="http://schemas.microsoft.com/office/drawing/2014/main" val="20001"/>
                    </a:ext>
                  </a:extLst>
                </a:gridCol>
                <a:gridCol w="2677277">
                  <a:extLst>
                    <a:ext uri="{9D8B030D-6E8A-4147-A177-3AD203B41FA5}">
                      <a16:colId xmlns:a16="http://schemas.microsoft.com/office/drawing/2014/main" val="20002"/>
                    </a:ext>
                  </a:extLst>
                </a:gridCol>
              </a:tblGrid>
              <a:tr h="482509">
                <a:tc>
                  <a:txBody>
                    <a:bodyPr/>
                    <a:lstStyle/>
                    <a:p>
                      <a:r>
                        <a:rPr lang="en-US" dirty="0" smtClean="0"/>
                        <a:t>Strategic Priority and Objective</a:t>
                      </a:r>
                      <a:endParaRPr lang="en-US" dirty="0"/>
                    </a:p>
                  </a:txBody>
                  <a:tcPr/>
                </a:tc>
                <a:tc>
                  <a:txBody>
                    <a:bodyPr/>
                    <a:lstStyle/>
                    <a:p>
                      <a:r>
                        <a:rPr lang="en-US" dirty="0" smtClean="0"/>
                        <a:t>Current Strategies</a:t>
                      </a:r>
                      <a:endParaRPr lang="en-US" dirty="0"/>
                    </a:p>
                  </a:txBody>
                  <a:tcPr/>
                </a:tc>
                <a:tc>
                  <a:txBody>
                    <a:bodyPr/>
                    <a:lstStyle/>
                    <a:p>
                      <a:r>
                        <a:rPr lang="en-US" dirty="0" smtClean="0"/>
                        <a:t>Cultural Development Objective links</a:t>
                      </a:r>
                      <a:endParaRPr lang="en-US" dirty="0"/>
                    </a:p>
                  </a:txBody>
                  <a:tcPr/>
                </a:tc>
                <a:extLst>
                  <a:ext uri="{0D108BD9-81ED-4DB2-BD59-A6C34878D82A}">
                    <a16:rowId xmlns:a16="http://schemas.microsoft.com/office/drawing/2014/main" val="10000"/>
                  </a:ext>
                </a:extLst>
              </a:tr>
              <a:tr h="234361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Social: </a:t>
                      </a:r>
                      <a:r>
                        <a:rPr lang="en-US" sz="1800" b="0" kern="1200" dirty="0" smtClean="0">
                          <a:solidFill>
                            <a:schemeClr val="dk1"/>
                          </a:solidFill>
                          <a:effectLst/>
                          <a:latin typeface="+mn-lt"/>
                          <a:ea typeface="+mn-ea"/>
                          <a:cs typeface="+mn-cs"/>
                        </a:rPr>
                        <a:t>1.1: Build a sense of place and belonging</a:t>
                      </a:r>
                      <a:endParaRPr lang="en-AU" sz="1800" b="0" kern="1200" dirty="0" smtClean="0">
                        <a:solidFill>
                          <a:schemeClr val="dk1"/>
                        </a:solidFill>
                        <a:effectLst/>
                        <a:latin typeface="+mn-lt"/>
                        <a:ea typeface="+mn-ea"/>
                        <a:cs typeface="+mn-cs"/>
                      </a:endParaRPr>
                    </a:p>
                    <a:p>
                      <a:endParaRPr lang="en-US" dirty="0"/>
                    </a:p>
                  </a:txBody>
                  <a:tcPr/>
                </a:tc>
                <a:tc>
                  <a:txBody>
                    <a:bodyPr/>
                    <a:lstStyle/>
                    <a:p>
                      <a:pPr marL="0" lvl="0" indent="0">
                        <a:buFont typeface="Arial"/>
                        <a:buNone/>
                      </a:pPr>
                      <a:r>
                        <a:rPr lang="en-US" sz="1800" b="0" kern="1200" dirty="0" smtClean="0">
                          <a:solidFill>
                            <a:schemeClr val="dk1"/>
                          </a:solidFill>
                          <a:effectLst/>
                          <a:latin typeface="+mn-lt"/>
                          <a:ea typeface="+mn-ea"/>
                          <a:cs typeface="+mn-cs"/>
                        </a:rPr>
                        <a:t>Facilitate engagement and empowerment of local communities</a:t>
                      </a:r>
                    </a:p>
                    <a:p>
                      <a:pPr lvl="0"/>
                      <a:r>
                        <a:rPr lang="en-US" sz="1800" b="0" kern="1200" dirty="0" smtClean="0">
                          <a:solidFill>
                            <a:schemeClr val="dk1"/>
                          </a:solidFill>
                          <a:effectLst/>
                          <a:latin typeface="+mn-lt"/>
                          <a:ea typeface="+mn-ea"/>
                          <a:cs typeface="+mn-cs"/>
                        </a:rPr>
                        <a:t>Activate neighborhood spaces to facilitate community gathering.</a:t>
                      </a:r>
                      <a:endParaRPr lang="en-AU" sz="1800" b="0" kern="1200" dirty="0" smtClean="0">
                        <a:solidFill>
                          <a:schemeClr val="dk1"/>
                        </a:solidFill>
                        <a:effectLst/>
                        <a:latin typeface="+mn-lt"/>
                        <a:ea typeface="+mn-ea"/>
                        <a:cs typeface="+mn-cs"/>
                      </a:endParaRPr>
                    </a:p>
                    <a:p>
                      <a:pPr lvl="0"/>
                      <a:r>
                        <a:rPr lang="en-US" sz="1800" b="0" kern="1200" dirty="0" smtClean="0">
                          <a:solidFill>
                            <a:schemeClr val="dk1"/>
                          </a:solidFill>
                          <a:effectLst/>
                          <a:latin typeface="+mn-lt"/>
                          <a:ea typeface="+mn-ea"/>
                          <a:cs typeface="+mn-cs"/>
                        </a:rPr>
                        <a:t>Ensure our unique culture and history are shared and celebrated.</a:t>
                      </a:r>
                      <a:endParaRPr lang="en-AU" sz="1800" b="0" kern="1200" dirty="0" smtClean="0">
                        <a:solidFill>
                          <a:schemeClr val="dk1"/>
                        </a:solidFill>
                        <a:effectLst/>
                        <a:latin typeface="+mn-lt"/>
                        <a:ea typeface="+mn-ea"/>
                        <a:cs typeface="+mn-cs"/>
                      </a:endParaRPr>
                    </a:p>
                    <a:p>
                      <a:pPr lvl="0"/>
                      <a:r>
                        <a:rPr lang="en-US" sz="1800" b="0" kern="1200" dirty="0" smtClean="0">
                          <a:solidFill>
                            <a:schemeClr val="dk1"/>
                          </a:solidFill>
                          <a:effectLst/>
                          <a:latin typeface="+mn-lt"/>
                          <a:ea typeface="+mn-ea"/>
                          <a:cs typeface="+mn-cs"/>
                        </a:rPr>
                        <a:t>Continue to support and facilitate participation in the arts, community festivals and events.</a:t>
                      </a:r>
                      <a:endParaRPr lang="en-AU" sz="1800" b="0" kern="1200" dirty="0" smtClean="0">
                        <a:solidFill>
                          <a:schemeClr val="dk1"/>
                        </a:solidFill>
                        <a:effectLst/>
                        <a:latin typeface="+mn-lt"/>
                        <a:ea typeface="+mn-ea"/>
                        <a:cs typeface="+mn-cs"/>
                      </a:endParaRPr>
                    </a:p>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BELONGING: Connection to a shared heritage experienced</a:t>
                      </a:r>
                      <a:endParaRPr lang="en-AU" sz="1800" kern="1200" dirty="0" smtClean="0">
                        <a:solidFill>
                          <a:schemeClr val="dk1"/>
                        </a:solidFill>
                        <a:effectLst/>
                        <a:latin typeface="+mn-lt"/>
                        <a:ea typeface="+mn-ea"/>
                        <a:cs typeface="+mn-cs"/>
                      </a:endParaRPr>
                    </a:p>
                    <a:p>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19686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889</TotalTime>
  <Words>5936</Words>
  <Application>Microsoft Office PowerPoint</Application>
  <PresentationFormat>On-screen Show (4:3)</PresentationFormat>
  <Paragraphs>472</Paragraphs>
  <Slides>47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ＭＳ 明朝</vt:lpstr>
      <vt:lpstr>Arial</vt:lpstr>
      <vt:lpstr>Calibri</vt:lpstr>
      <vt:lpstr>Cambria</vt:lpstr>
      <vt:lpstr>Times New Roman</vt:lpstr>
      <vt:lpstr>Office Theme</vt:lpstr>
      <vt:lpstr>Town of Bassendean Arts and Cultural Plan 2018-22</vt:lpstr>
      <vt:lpstr>Consultancy approach</vt:lpstr>
      <vt:lpstr>The six principles that underpin the Framework for Cultural Development Planning are: </vt:lpstr>
      <vt:lpstr>Based on values</vt:lpstr>
      <vt:lpstr>Based on values</vt:lpstr>
      <vt:lpstr>Context</vt:lpstr>
      <vt:lpstr>Town’s Vision</vt:lpstr>
      <vt:lpstr>Cultural development objectives</vt:lpstr>
      <vt:lpstr>Council Plan links</vt:lpstr>
      <vt:lpstr>Council Plan links</vt:lpstr>
      <vt:lpstr>Council Plan links</vt:lpstr>
      <vt:lpstr>Council Plan links</vt:lpstr>
      <vt:lpstr>Council Plan links</vt:lpstr>
      <vt:lpstr>Informed by evidence</vt:lpstr>
      <vt:lpstr>Cultural Plan Reference Group representative of local artists, arts managers, teachers and residents;</vt:lpstr>
      <vt:lpstr>Informed by evidence</vt:lpstr>
      <vt:lpstr>Community value</vt:lpstr>
      <vt:lpstr>Town of Bassendean Arts and Cultural Plan 2018-22</vt:lpstr>
      <vt:lpstr>Social: 1.1: Build a sense of place and belonging</vt:lpstr>
      <vt:lpstr>Arts and Cultural Events </vt:lpstr>
      <vt:lpstr>PowerPoint Presentation</vt:lpstr>
      <vt:lpstr>Community Facilities</vt:lpstr>
      <vt:lpstr>PowerPoint Presentation</vt:lpstr>
      <vt:lpstr>Community Diversity</vt:lpstr>
      <vt:lpstr>Aboriginal and Torres Strait Islander people</vt:lpstr>
      <vt:lpstr>Whadjuk Noongar Culture</vt:lpstr>
      <vt:lpstr>PowerPoint Presentation</vt:lpstr>
      <vt:lpstr> Natural Environment: </vt:lpstr>
      <vt:lpstr>Importance of the Swan River</vt:lpstr>
      <vt:lpstr>Cultural significance of the Swan River</vt:lpstr>
      <vt:lpstr>Cultural Significance of the Swan River</vt:lpstr>
      <vt:lpstr>Significance for the Arts and Cultural Plan?</vt:lpstr>
      <vt:lpstr>Pensioner Guard Cottage and Surrey Street</vt:lpstr>
      <vt:lpstr>PowerPoint Presentation</vt:lpstr>
      <vt:lpstr> Built Environment: </vt:lpstr>
      <vt:lpstr>Public Art</vt:lpstr>
      <vt:lpstr>Involving Young People and schools</vt:lpstr>
      <vt:lpstr>Public Art Policy</vt:lpstr>
      <vt:lpstr>PowerPoint Presentation</vt:lpstr>
      <vt:lpstr> Economic </vt:lpstr>
      <vt:lpstr>Economic Context</vt:lpstr>
      <vt:lpstr>Economic Context</vt:lpstr>
      <vt:lpstr>Our Survey Results</vt:lpstr>
      <vt:lpstr>Our Survey Results</vt:lpstr>
      <vt:lpstr>Our Survey Results</vt:lpstr>
      <vt:lpstr>Our Survey Results</vt:lpstr>
      <vt:lpstr>PowerPoint Presentation</vt:lpstr>
    </vt:vector>
  </TitlesOfParts>
  <Company>DADAA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RICKY Arnold</dc:creator>
  <cp:lastModifiedBy>Yvonne Zaffino</cp:lastModifiedBy>
  <cp:revision>99</cp:revision>
  <dcterms:created xsi:type="dcterms:W3CDTF">2018-07-09T08:24:07Z</dcterms:created>
  <dcterms:modified xsi:type="dcterms:W3CDTF">2018-08-09T06:28:37Z</dcterms:modified>
</cp:coreProperties>
</file>